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59"/>
  </p:notesMasterIdLst>
  <p:sldIdLst>
    <p:sldId id="256" r:id="rId3"/>
    <p:sldId id="738" r:id="rId4"/>
    <p:sldId id="727" r:id="rId5"/>
    <p:sldId id="616" r:id="rId6"/>
    <p:sldId id="714" r:id="rId7"/>
    <p:sldId id="709" r:id="rId8"/>
    <p:sldId id="715" r:id="rId9"/>
    <p:sldId id="706" r:id="rId10"/>
    <p:sldId id="748" r:id="rId11"/>
    <p:sldId id="728" r:id="rId12"/>
    <p:sldId id="732" r:id="rId13"/>
    <p:sldId id="730" r:id="rId14"/>
    <p:sldId id="731" r:id="rId15"/>
    <p:sldId id="733" r:id="rId16"/>
    <p:sldId id="705" r:id="rId17"/>
    <p:sldId id="762" r:id="rId18"/>
    <p:sldId id="763" r:id="rId19"/>
    <p:sldId id="764" r:id="rId20"/>
    <p:sldId id="743" r:id="rId21"/>
    <p:sldId id="734" r:id="rId22"/>
    <p:sldId id="735" r:id="rId23"/>
    <p:sldId id="736" r:id="rId24"/>
    <p:sldId id="737" r:id="rId25"/>
    <p:sldId id="617" r:id="rId26"/>
    <p:sldId id="754" r:id="rId27"/>
    <p:sldId id="755" r:id="rId28"/>
    <p:sldId id="618" r:id="rId29"/>
    <p:sldId id="635" r:id="rId30"/>
    <p:sldId id="636" r:id="rId31"/>
    <p:sldId id="637" r:id="rId32"/>
    <p:sldId id="638" r:id="rId33"/>
    <p:sldId id="746" r:id="rId34"/>
    <p:sldId id="745" r:id="rId35"/>
    <p:sldId id="723" r:id="rId36"/>
    <p:sldId id="724" r:id="rId37"/>
    <p:sldId id="725" r:id="rId38"/>
    <p:sldId id="766" r:id="rId39"/>
    <p:sldId id="765" r:id="rId40"/>
    <p:sldId id="729" r:id="rId41"/>
    <p:sldId id="739" r:id="rId42"/>
    <p:sldId id="758" r:id="rId43"/>
    <p:sldId id="761" r:id="rId44"/>
    <p:sldId id="759" r:id="rId45"/>
    <p:sldId id="691" r:id="rId46"/>
    <p:sldId id="760" r:id="rId47"/>
    <p:sldId id="722" r:id="rId48"/>
    <p:sldId id="692" r:id="rId49"/>
    <p:sldId id="704" r:id="rId50"/>
    <p:sldId id="698" r:id="rId51"/>
    <p:sldId id="702" r:id="rId52"/>
    <p:sldId id="703" r:id="rId53"/>
    <p:sldId id="757" r:id="rId54"/>
    <p:sldId id="740" r:id="rId55"/>
    <p:sldId id="741" r:id="rId56"/>
    <p:sldId id="742" r:id="rId57"/>
    <p:sldId id="713" r:id="rId5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0000"/>
    <a:srgbClr val="FF0066"/>
    <a:srgbClr val="0000FF"/>
    <a:srgbClr val="CC00FF"/>
    <a:srgbClr val="CC9900"/>
    <a:srgbClr val="FFFF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660" autoAdjust="0"/>
  </p:normalViewPr>
  <p:slideViewPr>
    <p:cSldViewPr>
      <p:cViewPr varScale="1">
        <p:scale>
          <a:sx n="94" d="100"/>
          <a:sy n="94" d="100"/>
        </p:scale>
        <p:origin x="12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png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5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12" Type="http://schemas.openxmlformats.org/officeDocument/2006/relationships/image" Target="../media/image24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23.wmf"/><Relationship Id="rId5" Type="http://schemas.openxmlformats.org/officeDocument/2006/relationships/image" Target="../media/image1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Relationship Id="rId14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image" Target="../media/image39.wmf"/><Relationship Id="rId3" Type="http://schemas.openxmlformats.org/officeDocument/2006/relationships/image" Target="../media/image31.wmf"/><Relationship Id="rId7" Type="http://schemas.openxmlformats.org/officeDocument/2006/relationships/image" Target="../media/image33.wmf"/><Relationship Id="rId12" Type="http://schemas.openxmlformats.org/officeDocument/2006/relationships/image" Target="../media/image38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14.wmf"/><Relationship Id="rId11" Type="http://schemas.openxmlformats.org/officeDocument/2006/relationships/image" Target="../media/image37.wmf"/><Relationship Id="rId5" Type="http://schemas.openxmlformats.org/officeDocument/2006/relationships/image" Target="../media/image13.wmf"/><Relationship Id="rId15" Type="http://schemas.openxmlformats.org/officeDocument/2006/relationships/image" Target="../media/image41.wmf"/><Relationship Id="rId10" Type="http://schemas.openxmlformats.org/officeDocument/2006/relationships/image" Target="../media/image36.wmf"/><Relationship Id="rId4" Type="http://schemas.openxmlformats.org/officeDocument/2006/relationships/image" Target="../media/image32.wmf"/><Relationship Id="rId9" Type="http://schemas.openxmlformats.org/officeDocument/2006/relationships/image" Target="../media/image35.wmf"/><Relationship Id="rId14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image" Target="../media/image53.wmf"/><Relationship Id="rId18" Type="http://schemas.openxmlformats.org/officeDocument/2006/relationships/image" Target="../media/image5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12" Type="http://schemas.openxmlformats.org/officeDocument/2006/relationships/image" Target="../media/image52.wmf"/><Relationship Id="rId17" Type="http://schemas.openxmlformats.org/officeDocument/2006/relationships/image" Target="../media/image57.wmf"/><Relationship Id="rId2" Type="http://schemas.openxmlformats.org/officeDocument/2006/relationships/image" Target="../media/image13.wmf"/><Relationship Id="rId16" Type="http://schemas.openxmlformats.org/officeDocument/2006/relationships/image" Target="../media/image56.wmf"/><Relationship Id="rId20" Type="http://schemas.openxmlformats.org/officeDocument/2006/relationships/image" Target="../media/image60.wmf"/><Relationship Id="rId1" Type="http://schemas.openxmlformats.org/officeDocument/2006/relationships/image" Target="../media/image42.wmf"/><Relationship Id="rId6" Type="http://schemas.openxmlformats.org/officeDocument/2006/relationships/image" Target="../media/image46.wmf"/><Relationship Id="rId11" Type="http://schemas.openxmlformats.org/officeDocument/2006/relationships/image" Target="../media/image51.wmf"/><Relationship Id="rId5" Type="http://schemas.openxmlformats.org/officeDocument/2006/relationships/image" Target="../media/image45.wmf"/><Relationship Id="rId15" Type="http://schemas.openxmlformats.org/officeDocument/2006/relationships/image" Target="../media/image55.wmf"/><Relationship Id="rId10" Type="http://schemas.openxmlformats.org/officeDocument/2006/relationships/image" Target="../media/image50.wmf"/><Relationship Id="rId19" Type="http://schemas.openxmlformats.org/officeDocument/2006/relationships/image" Target="../media/image59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Relationship Id="rId14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image" Target="../media/image38.wmf"/><Relationship Id="rId3" Type="http://schemas.openxmlformats.org/officeDocument/2006/relationships/image" Target="../media/image65.wmf"/><Relationship Id="rId7" Type="http://schemas.openxmlformats.org/officeDocument/2006/relationships/image" Target="../media/image31.wmf"/><Relationship Id="rId12" Type="http://schemas.openxmlformats.org/officeDocument/2006/relationships/image" Target="../media/image71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30.wmf"/><Relationship Id="rId11" Type="http://schemas.openxmlformats.org/officeDocument/2006/relationships/image" Target="../media/image70.wmf"/><Relationship Id="rId5" Type="http://schemas.openxmlformats.org/officeDocument/2006/relationships/image" Target="../media/image29.wmf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image" Target="../media/image68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image" Target="../media/image42.wmf"/><Relationship Id="rId7" Type="http://schemas.openxmlformats.org/officeDocument/2006/relationships/image" Target="../media/image77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10" Type="http://schemas.openxmlformats.org/officeDocument/2006/relationships/image" Target="../media/image80.wmf"/><Relationship Id="rId4" Type="http://schemas.openxmlformats.org/officeDocument/2006/relationships/image" Target="../media/image74.wmf"/><Relationship Id="rId9" Type="http://schemas.openxmlformats.org/officeDocument/2006/relationships/image" Target="../media/image7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F07E6CB-DA1C-4DF5-B9F4-410F7E0060F6}" type="datetimeFigureOut">
              <a:rPr lang="zh-CN" altLang="en-US"/>
              <a:t>2018/7/1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3DE7F54-5838-4421-B0AE-EFAF5761D243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9C520B-5817-4313-B035-F5F2388E4AD9}" type="slidenum">
              <a:rPr lang="zh-CN" altLang="en-US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en-US" altLang="zh-CN"/>
              <a:t>C</a:t>
            </a:r>
            <a:r>
              <a:rPr lang="zh-CN" altLang="en-US"/>
              <a:t>语言课程中二进制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34AEAC-AE90-456E-8900-E3C4ACF1FA70}" type="slidenum">
              <a:rPr lang="zh-CN" altLang="en-US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/>
              <a:t>课堂提问？板书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BE2A79-D2D5-47B0-83C8-F952498E63CE}" type="slidenum">
              <a:rPr lang="zh-CN" altLang="en-US" smtClean="0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87A03-091A-454B-937C-9FCCE3C850E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2D741-7560-4E42-854A-5FB890710F5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4F42C-4999-4A65-AE04-8C5846B8C70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6442" y="4777380"/>
            <a:ext cx="662096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CF1EFF-3F6B-4C1B-ADF5-504180B538C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4B8FD-E570-42D1-9F06-A72BF3A4083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318E35-E681-450C-BB6D-C417453D1F5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643CC-0ACF-4519-A162-639B2C7092A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15D21-102F-45A5-A1D8-6F78FB3AC5D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D2ACC-D07A-44A7-8227-CD9F5F2DD9A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CD271-D956-45D6-8463-384E609554D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16FAB-1253-4A92-A83D-640D32DF52F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E53B6-6655-42C1-A767-5D03E939F56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BAB2E-DF5D-4A64-A10B-B2CD53B5AC7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A1F40-4350-4B50-BF82-049CBAC7085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307B1-953C-4939-A7AB-70B8494637E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1"/>
          <p:cNvSpPr txBox="1"/>
          <p:nvPr/>
        </p:nvSpPr>
        <p:spPr>
          <a:xfrm>
            <a:off x="674688" y="971550"/>
            <a:ext cx="6000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“</a:t>
            </a:r>
          </a:p>
        </p:txBody>
      </p:sp>
      <p:sp>
        <p:nvSpPr>
          <p:cNvPr id="6" name="TextBox 14"/>
          <p:cNvSpPr txBox="1"/>
          <p:nvPr/>
        </p:nvSpPr>
        <p:spPr>
          <a:xfrm>
            <a:off x="6999288" y="2613025"/>
            <a:ext cx="601662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1448177" y="3771174"/>
            <a:ext cx="5461159" cy="342174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20101-C909-4F60-B7C6-DF04D4B4825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1BBFB-BC50-483B-B3FB-8E9AB69AB98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6"/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7"/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489475" y="2667000"/>
            <a:ext cx="219608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2905586" y="2667000"/>
            <a:ext cx="2210671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5344917" y="2667000"/>
            <a:ext cx="2199658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DDAFF-3BD4-4FA2-8340-908BFAFC5A4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8"/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9"/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489475" y="4827212"/>
            <a:ext cx="2205612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2916776" y="4827211"/>
            <a:ext cx="2201378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344824" y="4827209"/>
            <a:ext cx="2202571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0CC79-90C5-4AA4-A41A-6DF53BB1FC9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4B0D3E-23B7-434A-B6F9-4FAA88091D0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8AF09-51A4-4BBF-B88E-B125A8740DD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3208F-C28C-4DD6-B7A0-B59F5A881B8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619B8-EC25-4767-AA4E-EEE9075815D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9AE0E-3F73-41B3-A03D-95653685A3B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A08B0-4108-43D0-82AE-10B9394B144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CF175-BE96-4F84-8D11-05206D1FEBC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3C66B-8426-496F-8228-80E3252242F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8CBE7-6D83-454D-8B70-7249E27BFF7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C7A70C3-05C2-4882-BF5F-CEC549D2214A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413" y="0"/>
            <a:ext cx="685800" cy="1100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6" name="Title Placeholder 1"/>
          <p:cNvSpPr>
            <a:spLocks noGrp="1"/>
          </p:cNvSpPr>
          <p:nvPr>
            <p:ph type="title"/>
          </p:nvPr>
        </p:nvSpPr>
        <p:spPr bwMode="auto">
          <a:xfrm>
            <a:off x="484188" y="452438"/>
            <a:ext cx="7056437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20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7088" y="2052638"/>
            <a:ext cx="6711950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588" y="1828800"/>
            <a:ext cx="990600" cy="2286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18" y="3263107"/>
            <a:ext cx="385921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050" y="295275"/>
            <a:ext cx="628650" cy="768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800" b="0" i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C0A643-4606-4851-AFC6-B7EE9B259755}" type="slidenum">
              <a:rPr lang="zh-CN" altLang="en-US"/>
              <a:t>‹#›</a:t>
            </a:fld>
            <a:endParaRPr lang="en-US" altLang="zh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  <a:ea typeface="宋体" panose="02010600030101010101" pitchFamily="2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  <a:ea typeface="宋体" panose="02010600030101010101" pitchFamily="2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  <a:ea typeface="宋体" panose="02010600030101010101" pitchFamily="2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anose="020B0502020202020204" pitchFamily="34" charset="0"/>
          <a:ea typeface="宋体" panose="02010600030101010101" pitchFamily="2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jpeg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20.wmf"/><Relationship Id="rId26" Type="http://schemas.openxmlformats.org/officeDocument/2006/relationships/image" Target="../media/image24.wmf"/><Relationship Id="rId3" Type="http://schemas.openxmlformats.org/officeDocument/2006/relationships/oleObject" Target="../embeddings/oleObject2.bin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20" Type="http://schemas.openxmlformats.org/officeDocument/2006/relationships/image" Target="../media/image21.wmf"/><Relationship Id="rId29" Type="http://schemas.openxmlformats.org/officeDocument/2006/relationships/oleObject" Target="../embeddings/oleObject15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23.wmf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2.bin"/><Relationship Id="rId28" Type="http://schemas.openxmlformats.org/officeDocument/2006/relationships/image" Target="../media/image25.wmf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13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8.wmf"/><Relationship Id="rId22" Type="http://schemas.openxmlformats.org/officeDocument/2006/relationships/image" Target="../media/image22.wmf"/><Relationship Id="rId27" Type="http://schemas.openxmlformats.org/officeDocument/2006/relationships/oleObject" Target="../embeddings/oleObject14.bin"/><Relationship Id="rId30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.bin"/><Relationship Id="rId18" Type="http://schemas.openxmlformats.org/officeDocument/2006/relationships/image" Target="../media/image34.wmf"/><Relationship Id="rId26" Type="http://schemas.openxmlformats.org/officeDocument/2006/relationships/image" Target="../media/image38.wmf"/><Relationship Id="rId3" Type="http://schemas.openxmlformats.org/officeDocument/2006/relationships/oleObject" Target="../embeddings/oleObject16.bin"/><Relationship Id="rId21" Type="http://schemas.openxmlformats.org/officeDocument/2006/relationships/oleObject" Target="../embeddings/oleObject25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23.bin"/><Relationship Id="rId25" Type="http://schemas.openxmlformats.org/officeDocument/2006/relationships/oleObject" Target="../embeddings/oleObject27.bin"/><Relationship Id="rId33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image" Target="../media/image3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20.bin"/><Relationship Id="rId24" Type="http://schemas.openxmlformats.org/officeDocument/2006/relationships/image" Target="../media/image37.wmf"/><Relationship Id="rId32" Type="http://schemas.openxmlformats.org/officeDocument/2006/relationships/oleObject" Target="../embeddings/oleObject31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6.bin"/><Relationship Id="rId28" Type="http://schemas.openxmlformats.org/officeDocument/2006/relationships/oleObject" Target="../embeddings/oleObject29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4.bin"/><Relationship Id="rId31" Type="http://schemas.openxmlformats.org/officeDocument/2006/relationships/image" Target="../media/image40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14.wmf"/><Relationship Id="rId22" Type="http://schemas.openxmlformats.org/officeDocument/2006/relationships/image" Target="../media/image36.wmf"/><Relationship Id="rId27" Type="http://schemas.openxmlformats.org/officeDocument/2006/relationships/oleObject" Target="../embeddings/oleObject28.bin"/><Relationship Id="rId30" Type="http://schemas.openxmlformats.org/officeDocument/2006/relationships/oleObject" Target="../embeddings/oleObject30.bin"/><Relationship Id="rId8" Type="http://schemas.openxmlformats.org/officeDocument/2006/relationships/image" Target="../media/image31.wmf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7.bin"/><Relationship Id="rId18" Type="http://schemas.openxmlformats.org/officeDocument/2006/relationships/oleObject" Target="../embeddings/oleObject40.bin"/><Relationship Id="rId26" Type="http://schemas.openxmlformats.org/officeDocument/2006/relationships/oleObject" Target="../embeddings/oleObject44.bin"/><Relationship Id="rId39" Type="http://schemas.openxmlformats.org/officeDocument/2006/relationships/oleObject" Target="../embeddings/oleObject51.bin"/><Relationship Id="rId21" Type="http://schemas.openxmlformats.org/officeDocument/2006/relationships/image" Target="../media/image49.wmf"/><Relationship Id="rId34" Type="http://schemas.openxmlformats.org/officeDocument/2006/relationships/oleObject" Target="../embeddings/oleObject48.bin"/><Relationship Id="rId42" Type="http://schemas.openxmlformats.org/officeDocument/2006/relationships/oleObject" Target="../embeddings/oleObject54.bin"/><Relationship Id="rId47" Type="http://schemas.openxmlformats.org/officeDocument/2006/relationships/oleObject" Target="../embeddings/oleObject57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9.bin"/><Relationship Id="rId29" Type="http://schemas.openxmlformats.org/officeDocument/2006/relationships/image" Target="../media/image53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36.bin"/><Relationship Id="rId24" Type="http://schemas.openxmlformats.org/officeDocument/2006/relationships/oleObject" Target="../embeddings/oleObject43.bin"/><Relationship Id="rId32" Type="http://schemas.openxmlformats.org/officeDocument/2006/relationships/oleObject" Target="../embeddings/oleObject47.bin"/><Relationship Id="rId37" Type="http://schemas.openxmlformats.org/officeDocument/2006/relationships/oleObject" Target="../embeddings/oleObject50.bin"/><Relationship Id="rId40" Type="http://schemas.openxmlformats.org/officeDocument/2006/relationships/oleObject" Target="../embeddings/oleObject52.bin"/><Relationship Id="rId45" Type="http://schemas.openxmlformats.org/officeDocument/2006/relationships/oleObject" Target="../embeddings/oleObject56.bin"/><Relationship Id="rId5" Type="http://schemas.openxmlformats.org/officeDocument/2006/relationships/oleObject" Target="../embeddings/oleObject33.bin"/><Relationship Id="rId15" Type="http://schemas.openxmlformats.org/officeDocument/2006/relationships/image" Target="../media/image46.wmf"/><Relationship Id="rId23" Type="http://schemas.openxmlformats.org/officeDocument/2006/relationships/image" Target="../media/image50.wmf"/><Relationship Id="rId28" Type="http://schemas.openxmlformats.org/officeDocument/2006/relationships/oleObject" Target="../embeddings/oleObject45.bin"/><Relationship Id="rId36" Type="http://schemas.openxmlformats.org/officeDocument/2006/relationships/oleObject" Target="../embeddings/oleObject49.bin"/><Relationship Id="rId10" Type="http://schemas.openxmlformats.org/officeDocument/2006/relationships/image" Target="../media/image44.wmf"/><Relationship Id="rId19" Type="http://schemas.openxmlformats.org/officeDocument/2006/relationships/image" Target="../media/image48.wmf"/><Relationship Id="rId31" Type="http://schemas.openxmlformats.org/officeDocument/2006/relationships/image" Target="../media/image54.wmf"/><Relationship Id="rId44" Type="http://schemas.openxmlformats.org/officeDocument/2006/relationships/image" Target="../media/image58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35.bin"/><Relationship Id="rId14" Type="http://schemas.openxmlformats.org/officeDocument/2006/relationships/oleObject" Target="../embeddings/oleObject38.bin"/><Relationship Id="rId22" Type="http://schemas.openxmlformats.org/officeDocument/2006/relationships/oleObject" Target="../embeddings/oleObject42.bin"/><Relationship Id="rId27" Type="http://schemas.openxmlformats.org/officeDocument/2006/relationships/image" Target="../media/image52.wmf"/><Relationship Id="rId30" Type="http://schemas.openxmlformats.org/officeDocument/2006/relationships/oleObject" Target="../embeddings/oleObject46.bin"/><Relationship Id="rId35" Type="http://schemas.openxmlformats.org/officeDocument/2006/relationships/image" Target="../media/image56.wmf"/><Relationship Id="rId43" Type="http://schemas.openxmlformats.org/officeDocument/2006/relationships/oleObject" Target="../embeddings/oleObject55.bin"/><Relationship Id="rId48" Type="http://schemas.openxmlformats.org/officeDocument/2006/relationships/image" Target="../media/image60.wmf"/><Relationship Id="rId8" Type="http://schemas.openxmlformats.org/officeDocument/2006/relationships/image" Target="../media/image43.wmf"/><Relationship Id="rId3" Type="http://schemas.openxmlformats.org/officeDocument/2006/relationships/oleObject" Target="../embeddings/oleObject32.bin"/><Relationship Id="rId12" Type="http://schemas.openxmlformats.org/officeDocument/2006/relationships/image" Target="../media/image45.wmf"/><Relationship Id="rId17" Type="http://schemas.openxmlformats.org/officeDocument/2006/relationships/image" Target="../media/image47.wmf"/><Relationship Id="rId25" Type="http://schemas.openxmlformats.org/officeDocument/2006/relationships/image" Target="../media/image51.wmf"/><Relationship Id="rId33" Type="http://schemas.openxmlformats.org/officeDocument/2006/relationships/image" Target="../media/image55.wmf"/><Relationship Id="rId38" Type="http://schemas.openxmlformats.org/officeDocument/2006/relationships/image" Target="../media/image57.wmf"/><Relationship Id="rId46" Type="http://schemas.openxmlformats.org/officeDocument/2006/relationships/image" Target="../media/image59.wmf"/><Relationship Id="rId20" Type="http://schemas.openxmlformats.org/officeDocument/2006/relationships/oleObject" Target="../embeddings/oleObject41.bin"/><Relationship Id="rId41" Type="http://schemas.openxmlformats.org/officeDocument/2006/relationships/oleObject" Target="../embeddings/oleObject5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6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67.wmf"/><Relationship Id="rId26" Type="http://schemas.openxmlformats.org/officeDocument/2006/relationships/oleObject" Target="../embeddings/oleObject73.bin"/><Relationship Id="rId3" Type="http://schemas.openxmlformats.org/officeDocument/2006/relationships/oleObject" Target="../embeddings/oleObject60.bin"/><Relationship Id="rId21" Type="http://schemas.openxmlformats.org/officeDocument/2006/relationships/image" Target="../media/image68.wmf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67.bin"/><Relationship Id="rId25" Type="http://schemas.openxmlformats.org/officeDocument/2006/relationships/image" Target="../media/image6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wmf"/><Relationship Id="rId20" Type="http://schemas.openxmlformats.org/officeDocument/2006/relationships/oleObject" Target="../embeddings/oleObject69.bin"/><Relationship Id="rId29" Type="http://schemas.openxmlformats.org/officeDocument/2006/relationships/image" Target="../media/image71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64.bin"/><Relationship Id="rId24" Type="http://schemas.openxmlformats.org/officeDocument/2006/relationships/oleObject" Target="../embeddings/oleObject72.bin"/><Relationship Id="rId32" Type="http://schemas.openxmlformats.org/officeDocument/2006/relationships/image" Target="../media/image38.wmf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23" Type="http://schemas.openxmlformats.org/officeDocument/2006/relationships/oleObject" Target="../embeddings/oleObject71.bin"/><Relationship Id="rId28" Type="http://schemas.openxmlformats.org/officeDocument/2006/relationships/oleObject" Target="../embeddings/oleObject74.bin"/><Relationship Id="rId10" Type="http://schemas.openxmlformats.org/officeDocument/2006/relationships/image" Target="../media/image66.wmf"/><Relationship Id="rId19" Type="http://schemas.openxmlformats.org/officeDocument/2006/relationships/oleObject" Target="../embeddings/oleObject68.bin"/><Relationship Id="rId31" Type="http://schemas.openxmlformats.org/officeDocument/2006/relationships/oleObject" Target="../embeddings/oleObject76.bin"/><Relationship Id="rId4" Type="http://schemas.openxmlformats.org/officeDocument/2006/relationships/image" Target="../media/image63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30.wmf"/><Relationship Id="rId22" Type="http://schemas.openxmlformats.org/officeDocument/2006/relationships/oleObject" Target="../embeddings/oleObject70.bin"/><Relationship Id="rId27" Type="http://schemas.openxmlformats.org/officeDocument/2006/relationships/image" Target="../media/image70.wmf"/><Relationship Id="rId30" Type="http://schemas.openxmlformats.org/officeDocument/2006/relationships/oleObject" Target="../embeddings/oleObject7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77.wmf"/><Relationship Id="rId3" Type="http://schemas.openxmlformats.org/officeDocument/2006/relationships/oleObject" Target="../embeddings/oleObject77.bin"/><Relationship Id="rId21" Type="http://schemas.openxmlformats.org/officeDocument/2006/relationships/oleObject" Target="../embeddings/oleObject8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85.bin"/><Relationship Id="rId25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6.wmf"/><Relationship Id="rId20" Type="http://schemas.openxmlformats.org/officeDocument/2006/relationships/image" Target="../media/image78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82.bin"/><Relationship Id="rId24" Type="http://schemas.openxmlformats.org/officeDocument/2006/relationships/image" Target="../media/image80.wmf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4.bin"/><Relationship Id="rId23" Type="http://schemas.openxmlformats.org/officeDocument/2006/relationships/oleObject" Target="../embeddings/oleObject88.bin"/><Relationship Id="rId10" Type="http://schemas.openxmlformats.org/officeDocument/2006/relationships/image" Target="../media/image42.wmf"/><Relationship Id="rId19" Type="http://schemas.openxmlformats.org/officeDocument/2006/relationships/oleObject" Target="../embeddings/oleObject86.bin"/><Relationship Id="rId4" Type="http://schemas.openxmlformats.org/officeDocument/2006/relationships/image" Target="../media/image72.w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75.wmf"/><Relationship Id="rId22" Type="http://schemas.openxmlformats.org/officeDocument/2006/relationships/image" Target="../media/image79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image" Target="../media/image83.wmf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85.wmf"/><Relationship Id="rId4" Type="http://schemas.openxmlformats.org/officeDocument/2006/relationships/image" Target="../media/image84.wmf"/><Relationship Id="rId9" Type="http://schemas.openxmlformats.org/officeDocument/2006/relationships/image" Target="../media/image82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hyperlink" Target="http://baike.baidu.com/view/538480.htm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ike.baidu.com/view/62984.htm" TargetMode="External"/><Relationship Id="rId5" Type="http://schemas.openxmlformats.org/officeDocument/2006/relationships/hyperlink" Target="http://baike.baidu.com/view/1136308.htm" TargetMode="External"/><Relationship Id="rId4" Type="http://schemas.openxmlformats.org/officeDocument/2006/relationships/hyperlink" Target="http://baike.baidu.com/view/3162798.ht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jpeg"/><Relationship Id="rId7" Type="http://schemas.openxmlformats.org/officeDocument/2006/relationships/image" Target="../media/image107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Relationship Id="rId9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microsoft.com/office/2007/relationships/media" Target="file:///F:\MyFolders\Class\2016\&#25968;&#23383;&#20449;&#21495;&#22788;&#29702;\&#25968;&#23383;&#20449;&#21495;&#22788;&#29702;&#35838;&#20214;-&#40858;&#23478;&#20803;\01-&#32490;&#35770;\&#23614;&#27969;&#33258;&#23548;&#40060;&#38647;&#28436;&#31034;.mp4" TargetMode="External"/><Relationship Id="rId7" Type="http://schemas.openxmlformats.org/officeDocument/2006/relationships/image" Target="../media/image111.jpeg"/><Relationship Id="rId2" Type="http://schemas.openxmlformats.org/officeDocument/2006/relationships/audio" Target="file:///F:\MyFolders\Class\2016\&#25968;&#23383;&#20449;&#21495;&#22788;&#29702;\&#25968;&#23383;&#20449;&#21495;&#22788;&#29702;&#35838;&#20214;-&#40858;&#23478;&#20803;\01-&#32490;&#35770;\Sonar1.mp3" TargetMode="External"/><Relationship Id="rId1" Type="http://schemas.microsoft.com/office/2007/relationships/media" Target="file:///F:\MyFolders\Class\2016\&#25968;&#23383;&#20449;&#21495;&#22788;&#29702;\&#25968;&#23383;&#20449;&#21495;&#22788;&#29702;&#35838;&#20214;-&#40858;&#23478;&#20803;\01-&#32490;&#35770;\Sonar1.mp3" TargetMode="External"/><Relationship Id="rId6" Type="http://schemas.openxmlformats.org/officeDocument/2006/relationships/image" Target="../media/image110.jpeg"/><Relationship Id="rId11" Type="http://schemas.openxmlformats.org/officeDocument/2006/relationships/image" Target="../media/image1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4.jpeg"/><Relationship Id="rId4" Type="http://schemas.openxmlformats.org/officeDocument/2006/relationships/video" Target="file:///F:\MyFolders\Class\2016\&#25968;&#23383;&#20449;&#21495;&#22788;&#29702;\&#25968;&#23383;&#20449;&#21495;&#22788;&#29702;&#35838;&#20214;-&#40858;&#23478;&#20803;\01-&#32490;&#35770;\&#23614;&#27969;&#33258;&#23548;&#40060;&#38647;&#28436;&#31034;.mp4" TargetMode="External"/><Relationship Id="rId9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24.png"/><Relationship Id="rId4" Type="http://schemas.openxmlformats.org/officeDocument/2006/relationships/oleObject" Target="../embeddings/oleObject9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1052513"/>
            <a:ext cx="7721600" cy="4752975"/>
          </a:xfrm>
        </p:spPr>
        <p:txBody>
          <a:bodyPr/>
          <a:lstStyle/>
          <a:p>
            <a:pPr algn="ctr" eaLnBrk="1" hangingPunct="1"/>
            <a:r>
              <a:rPr lang="zh-CN" altLang="en-US" sz="5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 字 信 号 处 </a:t>
            </a:r>
            <a:r>
              <a:rPr lang="zh-CN" altLang="en-US" sz="5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理</a:t>
            </a:r>
            <a:r>
              <a:rPr lang="en-US" altLang="zh-CN" sz="5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5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5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概论</a:t>
            </a: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en-US" altLang="zh-CN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/>
            </a:r>
            <a:br>
              <a:rPr lang="zh-CN" altLang="en-US" sz="3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endParaRPr lang="en-US" altLang="zh-CN" sz="36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1403350" y="2420938"/>
            <a:ext cx="6337300" cy="1325562"/>
          </a:xfrm>
        </p:spPr>
        <p:txBody>
          <a:bodyPr/>
          <a:lstStyle/>
          <a:p>
            <a:pPr algn="ctr" eaLnBrk="1" hangingPunct="1"/>
            <a:r>
              <a:rPr lang="en-US" altLang="zh-CN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1.2</a:t>
            </a:r>
            <a:r>
              <a:rPr lang="zh-CN" altLang="en-US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r>
              <a:rPr lang="zh-CN" altLang="en-US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的基本概念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38700" y="1400175"/>
            <a:ext cx="3484563" cy="2305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435" name="Rectangle 2"/>
          <p:cNvSpPr>
            <a:spLocks noGrp="1" noRot="1" noChangeArrowheads="1"/>
          </p:cNvSpPr>
          <p:nvPr/>
        </p:nvSpPr>
        <p:spPr bwMode="auto">
          <a:xfrm>
            <a:off x="242888" y="115888"/>
            <a:ext cx="82296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信号分类</a:t>
            </a:r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723900" y="3019425"/>
            <a:ext cx="106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信号</a:t>
            </a:r>
          </a:p>
        </p:txBody>
      </p:sp>
      <p:sp>
        <p:nvSpPr>
          <p:cNvPr id="18437" name="AutoShape 7"/>
          <p:cNvSpPr>
            <a:spLocks noChangeArrowheads="1"/>
          </p:cNvSpPr>
          <p:nvPr/>
        </p:nvSpPr>
        <p:spPr bwMode="auto">
          <a:xfrm rot="-2813863">
            <a:off x="1491457" y="2774156"/>
            <a:ext cx="1098550" cy="147637"/>
          </a:xfrm>
          <a:prstGeom prst="notchedRightArrow">
            <a:avLst>
              <a:gd name="adj1" fmla="val 50000"/>
              <a:gd name="adj2" fmla="val 186022"/>
            </a:avLst>
          </a:prstGeom>
          <a:solidFill>
            <a:srgbClr val="00FFFF"/>
          </a:solidFill>
          <a:ln w="9525">
            <a:solidFill>
              <a:srgbClr val="CC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38" name="AutoShape 8"/>
          <p:cNvSpPr>
            <a:spLocks noChangeArrowheads="1"/>
          </p:cNvSpPr>
          <p:nvPr/>
        </p:nvSpPr>
        <p:spPr bwMode="auto">
          <a:xfrm rot="2430667">
            <a:off x="1476375" y="3605213"/>
            <a:ext cx="1085850" cy="152400"/>
          </a:xfrm>
          <a:prstGeom prst="notchedRightArrow">
            <a:avLst>
              <a:gd name="adj1" fmla="val 50000"/>
              <a:gd name="adj2" fmla="val 178125"/>
            </a:avLst>
          </a:prstGeom>
          <a:solidFill>
            <a:srgbClr val="00FFFF"/>
          </a:solidFill>
          <a:ln w="9525">
            <a:solidFill>
              <a:srgbClr val="CC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39" name="Text Box 9"/>
          <p:cNvSpPr txBox="1">
            <a:spLocks noChangeArrowheads="1"/>
          </p:cNvSpPr>
          <p:nvPr/>
        </p:nvSpPr>
        <p:spPr bwMode="auto">
          <a:xfrm>
            <a:off x="2400300" y="3705225"/>
            <a:ext cx="1676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非电信号</a:t>
            </a:r>
          </a:p>
        </p:txBody>
      </p:sp>
      <p:sp>
        <p:nvSpPr>
          <p:cNvPr id="18440" name="Text Box 10"/>
          <p:cNvSpPr txBox="1">
            <a:spLocks noChangeArrowheads="1"/>
          </p:cNvSpPr>
          <p:nvPr/>
        </p:nvSpPr>
        <p:spPr bwMode="auto">
          <a:xfrm>
            <a:off x="2476500" y="2166938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电信号</a:t>
            </a:r>
          </a:p>
        </p:txBody>
      </p:sp>
      <p:sp>
        <p:nvSpPr>
          <p:cNvPr id="18441" name="AutoShape 11"/>
          <p:cNvSpPr>
            <a:spLocks noChangeArrowheads="1"/>
          </p:cNvSpPr>
          <p:nvPr/>
        </p:nvSpPr>
        <p:spPr bwMode="auto">
          <a:xfrm rot="-5382962">
            <a:off x="2514600" y="3119438"/>
            <a:ext cx="762000" cy="228600"/>
          </a:xfrm>
          <a:prstGeom prst="notchedRightArrow">
            <a:avLst>
              <a:gd name="adj1" fmla="val 50000"/>
              <a:gd name="adj2" fmla="val 83333"/>
            </a:avLst>
          </a:prstGeom>
          <a:solidFill>
            <a:srgbClr val="CCCCFF"/>
          </a:solidFill>
          <a:ln w="9525">
            <a:solidFill>
              <a:srgbClr val="CC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42" name="Text Box 12"/>
          <p:cNvSpPr txBox="1">
            <a:spLocks noChangeArrowheads="1"/>
          </p:cNvSpPr>
          <p:nvPr/>
        </p:nvSpPr>
        <p:spPr bwMode="auto">
          <a:xfrm>
            <a:off x="2781300" y="3005138"/>
            <a:ext cx="1600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latin typeface="楷体" panose="02010609060101010101" pitchFamily="49" charset="-122"/>
                <a:ea typeface="楷体" panose="02010609060101010101" pitchFamily="49" charset="-122"/>
              </a:rPr>
              <a:t>（传感器）</a:t>
            </a:r>
          </a:p>
        </p:txBody>
      </p:sp>
      <p:sp>
        <p:nvSpPr>
          <p:cNvPr id="18443" name="AutoShape 13"/>
          <p:cNvSpPr>
            <a:spLocks noChangeArrowheads="1"/>
          </p:cNvSpPr>
          <p:nvPr/>
        </p:nvSpPr>
        <p:spPr bwMode="auto">
          <a:xfrm rot="-2322084">
            <a:off x="3740150" y="2014538"/>
            <a:ext cx="1098550" cy="100012"/>
          </a:xfrm>
          <a:prstGeom prst="notchedRightArrow">
            <a:avLst>
              <a:gd name="adj1" fmla="val 50000"/>
              <a:gd name="adj2" fmla="val 274605"/>
            </a:avLst>
          </a:prstGeom>
          <a:solidFill>
            <a:srgbClr val="00FFFF"/>
          </a:solidFill>
          <a:ln w="9525">
            <a:solidFill>
              <a:srgbClr val="CC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44" name="AutoShape 14"/>
          <p:cNvSpPr>
            <a:spLocks noChangeArrowheads="1"/>
          </p:cNvSpPr>
          <p:nvPr/>
        </p:nvSpPr>
        <p:spPr bwMode="auto">
          <a:xfrm rot="1804667">
            <a:off x="3767138" y="2700338"/>
            <a:ext cx="1022350" cy="103187"/>
          </a:xfrm>
          <a:prstGeom prst="notchedRightArrow">
            <a:avLst>
              <a:gd name="adj1" fmla="val 50000"/>
              <a:gd name="adj2" fmla="val 247694"/>
            </a:avLst>
          </a:prstGeom>
          <a:solidFill>
            <a:srgbClr val="00FFFF"/>
          </a:solidFill>
          <a:ln w="9525">
            <a:solidFill>
              <a:srgbClr val="CC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45" name="Text Box 15"/>
          <p:cNvSpPr txBox="1">
            <a:spLocks noChangeArrowheads="1"/>
          </p:cNvSpPr>
          <p:nvPr/>
        </p:nvSpPr>
        <p:spPr bwMode="auto">
          <a:xfrm>
            <a:off x="4838700" y="1557338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模拟信号</a:t>
            </a:r>
          </a:p>
        </p:txBody>
      </p:sp>
      <p:sp>
        <p:nvSpPr>
          <p:cNvPr id="18446" name="Text Box 16"/>
          <p:cNvSpPr txBox="1">
            <a:spLocks noChangeArrowheads="1"/>
          </p:cNvSpPr>
          <p:nvPr/>
        </p:nvSpPr>
        <p:spPr bwMode="auto">
          <a:xfrm>
            <a:off x="4838700" y="2700338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离散信号</a:t>
            </a:r>
          </a:p>
        </p:txBody>
      </p:sp>
      <p:sp>
        <p:nvSpPr>
          <p:cNvPr id="18447" name="Text Box 17"/>
          <p:cNvSpPr txBox="1">
            <a:spLocks noChangeArrowheads="1"/>
          </p:cNvSpPr>
          <p:nvPr/>
        </p:nvSpPr>
        <p:spPr bwMode="auto">
          <a:xfrm>
            <a:off x="4991100" y="2151063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（采样）</a:t>
            </a:r>
          </a:p>
        </p:txBody>
      </p:sp>
      <p:sp>
        <p:nvSpPr>
          <p:cNvPr id="18448" name="AutoShape 18"/>
          <p:cNvSpPr>
            <a:spLocks noChangeArrowheads="1"/>
          </p:cNvSpPr>
          <p:nvPr/>
        </p:nvSpPr>
        <p:spPr bwMode="auto">
          <a:xfrm rot="5499111">
            <a:off x="4797426" y="2282825"/>
            <a:ext cx="685800" cy="149225"/>
          </a:xfrm>
          <a:prstGeom prst="notchedRightArrow">
            <a:avLst>
              <a:gd name="adj1" fmla="val 50000"/>
              <a:gd name="adj2" fmla="val 114894"/>
            </a:avLst>
          </a:prstGeom>
          <a:solidFill>
            <a:srgbClr val="CCCCFF"/>
          </a:solidFill>
          <a:ln w="9525">
            <a:solidFill>
              <a:srgbClr val="CC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49" name="AutoShape 19"/>
          <p:cNvSpPr>
            <a:spLocks noChangeArrowheads="1"/>
          </p:cNvSpPr>
          <p:nvPr/>
        </p:nvSpPr>
        <p:spPr bwMode="auto">
          <a:xfrm rot="-2322084">
            <a:off x="6134100" y="2617788"/>
            <a:ext cx="793750" cy="100012"/>
          </a:xfrm>
          <a:prstGeom prst="notchedRightArrow">
            <a:avLst>
              <a:gd name="adj1" fmla="val 50000"/>
              <a:gd name="adj2" fmla="val 198414"/>
            </a:avLst>
          </a:prstGeom>
          <a:solidFill>
            <a:srgbClr val="00FFFF"/>
          </a:solidFill>
          <a:ln w="9525">
            <a:solidFill>
              <a:srgbClr val="CC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50" name="AutoShape 20"/>
          <p:cNvSpPr>
            <a:spLocks noChangeArrowheads="1"/>
          </p:cNvSpPr>
          <p:nvPr/>
        </p:nvSpPr>
        <p:spPr bwMode="auto">
          <a:xfrm rot="1812675">
            <a:off x="6210300" y="3133725"/>
            <a:ext cx="685800" cy="100013"/>
          </a:xfrm>
          <a:prstGeom prst="notchedRightArrow">
            <a:avLst>
              <a:gd name="adj1" fmla="val 50000"/>
              <a:gd name="adj2" fmla="val 171428"/>
            </a:avLst>
          </a:prstGeom>
          <a:solidFill>
            <a:srgbClr val="00FFFF"/>
          </a:solidFill>
          <a:ln w="9525">
            <a:solidFill>
              <a:srgbClr val="CC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51" name="Text Box 21"/>
          <p:cNvSpPr txBox="1">
            <a:spLocks noChangeArrowheads="1"/>
          </p:cNvSpPr>
          <p:nvPr/>
        </p:nvSpPr>
        <p:spPr bwMode="auto">
          <a:xfrm>
            <a:off x="6819900" y="2243138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抽样信号</a:t>
            </a:r>
          </a:p>
        </p:txBody>
      </p:sp>
      <p:sp>
        <p:nvSpPr>
          <p:cNvPr id="18452" name="Text Box 22"/>
          <p:cNvSpPr txBox="1">
            <a:spLocks noChangeArrowheads="1"/>
          </p:cNvSpPr>
          <p:nvPr/>
        </p:nvSpPr>
        <p:spPr bwMode="auto">
          <a:xfrm>
            <a:off x="6819900" y="3081338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数字信号</a:t>
            </a:r>
          </a:p>
        </p:txBody>
      </p:sp>
      <p:sp>
        <p:nvSpPr>
          <p:cNvPr id="18453" name="AutoShape 23"/>
          <p:cNvSpPr>
            <a:spLocks noChangeArrowheads="1"/>
          </p:cNvSpPr>
          <p:nvPr/>
        </p:nvSpPr>
        <p:spPr bwMode="auto">
          <a:xfrm rot="16118768" flipH="1">
            <a:off x="6932613" y="2814638"/>
            <a:ext cx="533400" cy="152400"/>
          </a:xfrm>
          <a:prstGeom prst="notchedRightArrow">
            <a:avLst>
              <a:gd name="adj1" fmla="val 50000"/>
              <a:gd name="adj2" fmla="val 87500"/>
            </a:avLst>
          </a:prstGeom>
          <a:solidFill>
            <a:srgbClr val="CCCCFF"/>
          </a:solidFill>
          <a:ln w="9525">
            <a:solidFill>
              <a:srgbClr val="CC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54" name="Text Box 24"/>
          <p:cNvSpPr txBox="1">
            <a:spLocks noChangeArrowheads="1"/>
          </p:cNvSpPr>
          <p:nvPr/>
        </p:nvSpPr>
        <p:spPr bwMode="auto">
          <a:xfrm>
            <a:off x="7048500" y="2624138"/>
            <a:ext cx="137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0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（量化）</a:t>
            </a:r>
          </a:p>
        </p:txBody>
      </p:sp>
      <p:sp>
        <p:nvSpPr>
          <p:cNvPr id="18455" name="Rectangle 3"/>
          <p:cNvSpPr>
            <a:spLocks noGrp="1" noChangeArrowheads="1"/>
          </p:cNvSpPr>
          <p:nvPr/>
        </p:nvSpPr>
        <p:spPr bwMode="auto">
          <a:xfrm>
            <a:off x="906463" y="1231900"/>
            <a:ext cx="2286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32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物理分类</a:t>
            </a:r>
          </a:p>
        </p:txBody>
      </p:sp>
      <p:sp>
        <p:nvSpPr>
          <p:cNvPr id="18456" name="Rectangle 3"/>
          <p:cNvSpPr>
            <a:spLocks noGrp="1" noChangeArrowheads="1"/>
          </p:cNvSpPr>
          <p:nvPr/>
        </p:nvSpPr>
        <p:spPr bwMode="auto">
          <a:xfrm>
            <a:off x="954088" y="4425950"/>
            <a:ext cx="2286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32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数学分类</a:t>
            </a:r>
          </a:p>
        </p:txBody>
      </p:sp>
      <p:sp>
        <p:nvSpPr>
          <p:cNvPr id="18457" name="Text Box 26"/>
          <p:cNvSpPr txBox="1">
            <a:spLocks noChangeArrowheads="1"/>
          </p:cNvSpPr>
          <p:nvPr/>
        </p:nvSpPr>
        <p:spPr bwMode="auto">
          <a:xfrm>
            <a:off x="3448050" y="5084763"/>
            <a:ext cx="358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确定信号与随机信号</a:t>
            </a:r>
          </a:p>
        </p:txBody>
      </p:sp>
      <p:sp>
        <p:nvSpPr>
          <p:cNvPr id="18458" name="Text Box 27"/>
          <p:cNvSpPr txBox="1">
            <a:spLocks noChangeArrowheads="1"/>
          </p:cNvSpPr>
          <p:nvPr/>
        </p:nvSpPr>
        <p:spPr bwMode="auto">
          <a:xfrm>
            <a:off x="3448050" y="5832475"/>
            <a:ext cx="4114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线性信号与非线性信号</a:t>
            </a:r>
          </a:p>
        </p:txBody>
      </p:sp>
      <p:sp>
        <p:nvSpPr>
          <p:cNvPr id="18459" name="Text Box 28"/>
          <p:cNvSpPr txBox="1">
            <a:spLocks noChangeArrowheads="1"/>
          </p:cNvSpPr>
          <p:nvPr/>
        </p:nvSpPr>
        <p:spPr bwMode="auto">
          <a:xfrm>
            <a:off x="1619250" y="5541963"/>
            <a:ext cx="106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>
                <a:latin typeface="楷体" panose="02010609060101010101" pitchFamily="49" charset="-122"/>
                <a:ea typeface="楷体" panose="02010609060101010101" pitchFamily="49" charset="-122"/>
              </a:rPr>
              <a:t>信号</a:t>
            </a:r>
          </a:p>
        </p:txBody>
      </p:sp>
      <p:sp>
        <p:nvSpPr>
          <p:cNvPr id="18460" name="AutoShape 29"/>
          <p:cNvSpPr>
            <a:spLocks noChangeArrowheads="1"/>
          </p:cNvSpPr>
          <p:nvPr/>
        </p:nvSpPr>
        <p:spPr bwMode="auto">
          <a:xfrm rot="-1365190">
            <a:off x="2381250" y="5503863"/>
            <a:ext cx="1098550" cy="100012"/>
          </a:xfrm>
          <a:prstGeom prst="notchedRightArrow">
            <a:avLst>
              <a:gd name="adj1" fmla="val 50000"/>
              <a:gd name="adj2" fmla="val 274605"/>
            </a:avLst>
          </a:prstGeom>
          <a:solidFill>
            <a:srgbClr val="00FFFF"/>
          </a:solidFill>
          <a:ln w="9525">
            <a:solidFill>
              <a:srgbClr val="CC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461" name="AutoShape 30"/>
          <p:cNvSpPr>
            <a:spLocks noChangeArrowheads="1"/>
          </p:cNvSpPr>
          <p:nvPr/>
        </p:nvSpPr>
        <p:spPr bwMode="auto">
          <a:xfrm rot="733124">
            <a:off x="2425700" y="5984875"/>
            <a:ext cx="1022350" cy="103188"/>
          </a:xfrm>
          <a:prstGeom prst="notchedRightArrow">
            <a:avLst>
              <a:gd name="adj1" fmla="val 50000"/>
              <a:gd name="adj2" fmla="val 247691"/>
            </a:avLst>
          </a:prstGeom>
          <a:solidFill>
            <a:srgbClr val="00FFFF"/>
          </a:solidFill>
          <a:ln w="9525">
            <a:solidFill>
              <a:srgbClr val="CCCC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/>
        </p:nvSpPr>
        <p:spPr bwMode="auto">
          <a:xfrm>
            <a:off x="179388" y="1412875"/>
            <a:ext cx="8785225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信号是一种物理体现。在信号处理领域中，信号被定义为一个随机变化的物理量。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lang="zh-CN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例如：为了便于处理，通常都使用传感器把这些真实世界的物理信号--&gt;电信号，经处理的电信号--&gt;传感器--&gt;真实世界的物理信号。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  如现实生活中最常见的传感器是话筒、扬声器话筒(将声压变化)--&gt;电压信号--&gt;空气压力信号(扬声器)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179763" y="404813"/>
            <a:ext cx="3263900" cy="785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kern="0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信 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/>
        </p:nvSpPr>
        <p:spPr bwMode="auto">
          <a:xfrm>
            <a:off x="381000" y="190500"/>
            <a:ext cx="7696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信号的最基本的参数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/>
        </p:nvSpPr>
        <p:spPr bwMode="auto">
          <a:xfrm>
            <a:off x="250825" y="952500"/>
            <a:ext cx="85344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频率和幅度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3-30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kHz:Very low frequency VLF(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潜水艇导航)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30-300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kHz:Low frequency LF(</a:t>
            </a:r>
            <a:r>
              <a:rPr lang="zh-CN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潜水艇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通信)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300~3000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kHz:Medium frequency(</a:t>
            </a:r>
            <a:r>
              <a:rPr lang="zh-CN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调幅广播)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3-30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MHz:High frequency(HF)(</a:t>
            </a:r>
            <a:r>
              <a:rPr lang="zh-CN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无线电爱好者，国际广播，军事通信 无绳电话，电报，传真)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30-300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MHz:Very High frequency(VHF)(</a:t>
            </a:r>
            <a:r>
              <a:rPr lang="zh-CN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调频FM，VHF电视)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0.3~3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GHz:Ultra high frequency(UHF)(UHF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电视，蜂窝电话，雷达，微波，个人通信)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频率低20</a:t>
            </a:r>
            <a:r>
              <a:rPr lang="en-US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Hz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范围，称为次声波，它不能被听到，当强度足够大，能被感觉到。(处于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VLF Very low frequency)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频率20</a:t>
            </a:r>
            <a:r>
              <a:rPr lang="en-US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Hz~20KHz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称为声波，</a:t>
            </a:r>
            <a:r>
              <a:rPr lang="en-US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Low frequency (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处于</a:t>
            </a:r>
            <a:r>
              <a:rPr lang="en-US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LF)</a:t>
            </a: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buClr>
                <a:srgbClr val="FFCC0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频率&gt;20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KHz</a:t>
            </a:r>
            <a:r>
              <a:rPr lang="zh-CN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称为超声波 ，具有方向性，可以成束(处于</a:t>
            </a:r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LF)</a:t>
            </a:r>
            <a:endParaRPr lang="zh-CN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ChangeArrowheads="1"/>
          </p:cNvSpPr>
          <p:nvPr/>
        </p:nvSpPr>
        <p:spPr bwMode="auto">
          <a:xfrm>
            <a:off x="225425" y="1333500"/>
            <a:ext cx="8739188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zh-CN" altLang="en-US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信号处理系统分类：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模拟信号处理：主要建立在连续时间信号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模拟信号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及连续时间系统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模拟系统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的基础上； 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数字信号处理：针对数字信号和数字系统，用数值计算的方法，完成对数字信号的处理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检测、滤波、参数估计）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365125" y="260350"/>
            <a:ext cx="82296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信号处理</a:t>
            </a:r>
          </a:p>
        </p:txBody>
      </p:sp>
      <p:sp>
        <p:nvSpPr>
          <p:cNvPr id="2" name="矩形 1"/>
          <p:cNvSpPr/>
          <p:nvPr/>
        </p:nvSpPr>
        <p:spPr>
          <a:xfrm>
            <a:off x="225425" y="3927475"/>
            <a:ext cx="8450263" cy="21605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信号处理的任务：</a:t>
            </a:r>
            <a:endParaRPr lang="en-US" altLang="zh-CN" sz="28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频谱分析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信号的过滤与检测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参数的提取与估计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目地是使信号便于使用，易于识别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34925" y="908050"/>
            <a:ext cx="9034463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什么是数字信号</a:t>
            </a:r>
            <a:r>
              <a:rPr lang="en-US" altLang="zh-CN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(Digital Signals)?</a:t>
            </a:r>
          </a:p>
          <a:p>
            <a:pPr marL="0" indent="0" eaLnBrk="1" hangingPunct="1">
              <a:spcBef>
                <a:spcPct val="20000"/>
              </a:spcBef>
              <a:buClr>
                <a:srgbClr val="FF3300"/>
              </a:buClr>
              <a:defRPr/>
            </a:pP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数字信号是</a:t>
            </a:r>
            <a:r>
              <a:rPr kumimoji="1" lang="zh-CN" altLang="en-US" sz="2800" b="1" dirty="0">
                <a:solidFill>
                  <a:srgbClr val="FF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独立时间变量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kumimoji="1" lang="zh-CN" altLang="en-US" sz="2800" b="1" dirty="0">
                <a:solidFill>
                  <a:srgbClr val="FF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幅值</a:t>
            </a:r>
            <a:r>
              <a:rPr kumimoji="1" lang="zh-CN" altLang="en-US" sz="2800" b="1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均离散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的信号</a:t>
            </a:r>
            <a:endParaRPr kumimoji="1"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u"/>
              <a:defRPr/>
            </a:pPr>
            <a:r>
              <a:rPr kumimoji="1" lang="zh-CN" altLang="en-US" sz="2800" b="1" dirty="0">
                <a:solidFill>
                  <a:srgbClr val="FF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什么是数字信号处理</a:t>
            </a:r>
            <a:r>
              <a:rPr kumimoji="1" lang="en-US" altLang="zh-CN" sz="2800" b="1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DSP(Digital Signal Processing)</a:t>
            </a:r>
            <a:r>
              <a:rPr kumimoji="1" lang="zh-CN" altLang="en-US" sz="2800" b="1" dirty="0">
                <a:solidFill>
                  <a:srgbClr val="FF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kumimoji="1" lang="en-US" altLang="zh-CN" sz="2800" b="1" dirty="0">
              <a:solidFill>
                <a:srgbClr val="FF00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spcBef>
                <a:spcPct val="20000"/>
              </a:spcBef>
              <a:buClr>
                <a:srgbClr val="FF3300"/>
              </a:buClr>
              <a:defRPr/>
            </a:pPr>
            <a:r>
              <a:rPr kumimoji="1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DSP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是利用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计算机或专用数字硬件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，以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数值计算的方法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对信号进行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采集、变换、综合、估值、识别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等加工处理，借以达到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提取信息和便于应用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的目的的一门学科</a:t>
            </a:r>
            <a:endParaRPr kumimoji="1" lang="en-US" altLang="zh-CN" sz="2800" b="1" dirty="0">
              <a:solidFill>
                <a:srgbClr val="FF00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数字信号处理的任务：</a:t>
            </a:r>
          </a:p>
        </p:txBody>
      </p:sp>
      <p:sp>
        <p:nvSpPr>
          <p:cNvPr id="22531" name="Rectangle 2"/>
          <p:cNvSpPr>
            <a:spLocks noGrp="1" noRot="1" noChangeArrowheads="1"/>
          </p:cNvSpPr>
          <p:nvPr/>
        </p:nvSpPr>
        <p:spPr bwMode="auto">
          <a:xfrm>
            <a:off x="457200" y="115888"/>
            <a:ext cx="8229600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数字信号处理</a:t>
            </a:r>
          </a:p>
        </p:txBody>
      </p:sp>
      <p:grpSp>
        <p:nvGrpSpPr>
          <p:cNvPr id="22532" name="组合 4"/>
          <p:cNvGrpSpPr/>
          <p:nvPr/>
        </p:nvGrpSpPr>
        <p:grpSpPr bwMode="auto">
          <a:xfrm>
            <a:off x="1619250" y="4433888"/>
            <a:ext cx="6048375" cy="2163762"/>
            <a:chOff x="611560" y="4365104"/>
            <a:chExt cx="6048672" cy="2163668"/>
          </a:xfrm>
        </p:grpSpPr>
        <p:sp>
          <p:nvSpPr>
            <p:cNvPr id="6" name="矩形 5"/>
            <p:cNvSpPr/>
            <p:nvPr/>
          </p:nvSpPr>
          <p:spPr>
            <a:xfrm>
              <a:off x="2707163" y="4365104"/>
              <a:ext cx="2141643" cy="4317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</a:rPr>
                <a:t>数字信号处理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840345" y="5228666"/>
              <a:ext cx="1865405" cy="4333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</a:rPr>
                <a:t>信号分析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270928" y="5228666"/>
              <a:ext cx="1865404" cy="4333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</a:rPr>
                <a:t>滤波器设计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11560" y="6096991"/>
              <a:ext cx="1503437" cy="4317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</a:rPr>
                <a:t>时域分析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388060" y="6089054"/>
              <a:ext cx="1497086" cy="4317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rgbClr val="C00000"/>
                  </a:solidFill>
                </a:rPr>
                <a:t>频谱分析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232826" y="6065242"/>
              <a:ext cx="1049389" cy="4317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dirty="0">
                  <a:solidFill>
                    <a:srgbClr val="C00000"/>
                  </a:solidFill>
                </a:rPr>
                <a:t>IIR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609255" y="6065242"/>
              <a:ext cx="1050977" cy="4317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dirty="0">
                  <a:solidFill>
                    <a:srgbClr val="C00000"/>
                  </a:solidFill>
                </a:rPr>
                <a:t>FIR</a:t>
              </a:r>
              <a:endParaRPr lang="zh-CN" alt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直接连接符 12"/>
            <p:cNvCxnSpPr>
              <a:endCxn id="7" idx="0"/>
            </p:cNvCxnSpPr>
            <p:nvPr/>
          </p:nvCxnSpPr>
          <p:spPr>
            <a:xfrm flipH="1">
              <a:off x="2772254" y="4796885"/>
              <a:ext cx="823952" cy="43178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endCxn id="8" idx="0"/>
            </p:cNvCxnSpPr>
            <p:nvPr/>
          </p:nvCxnSpPr>
          <p:spPr>
            <a:xfrm>
              <a:off x="4067718" y="4796885"/>
              <a:ext cx="1135118" cy="43178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686351" y="5657273"/>
              <a:ext cx="1009700" cy="43178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7" idx="2"/>
            </p:cNvCxnSpPr>
            <p:nvPr/>
          </p:nvCxnSpPr>
          <p:spPr>
            <a:xfrm>
              <a:off x="2772254" y="5662035"/>
              <a:ext cx="492149" cy="4349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8" idx="2"/>
              <a:endCxn id="12" idx="0"/>
            </p:cNvCxnSpPr>
            <p:nvPr/>
          </p:nvCxnSpPr>
          <p:spPr>
            <a:xfrm>
              <a:off x="5202835" y="5662035"/>
              <a:ext cx="931909" cy="4032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4848806" y="5642985"/>
              <a:ext cx="71441" cy="42701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1" name="AutoShape 5"/>
          <p:cNvSpPr>
            <a:spLocks noChangeArrowheads="1"/>
          </p:cNvSpPr>
          <p:nvPr/>
        </p:nvSpPr>
        <p:spPr bwMode="auto">
          <a:xfrm>
            <a:off x="900113" y="836613"/>
            <a:ext cx="3455987" cy="5842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9050" algn="ctr">
            <a:solidFill>
              <a:srgbClr val="3A5880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29407F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800" b="1">
                <a:solidFill>
                  <a:srgbClr val="29407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频谱分析</a:t>
            </a:r>
          </a:p>
        </p:txBody>
      </p:sp>
      <p:sp>
        <p:nvSpPr>
          <p:cNvPr id="147462" name="Text Box 6"/>
          <p:cNvSpPr txBox="1">
            <a:spLocks noChangeArrowheads="1"/>
          </p:cNvSpPr>
          <p:nvPr/>
        </p:nvSpPr>
        <p:spPr bwMode="auto">
          <a:xfrm>
            <a:off x="5124450" y="836613"/>
            <a:ext cx="33829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17368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傅立叶变换</a:t>
            </a:r>
            <a:r>
              <a:rPr lang="en-US" altLang="zh-CN" sz="2800" b="1">
                <a:solidFill>
                  <a:srgbClr val="17368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DFT/FFT</a:t>
            </a:r>
            <a:endParaRPr lang="en-US" altLang="zh-CN" sz="28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7477" name="Group 21"/>
          <p:cNvGrpSpPr/>
          <p:nvPr/>
        </p:nvGrpSpPr>
        <p:grpSpPr bwMode="auto">
          <a:xfrm>
            <a:off x="900113" y="1916113"/>
            <a:ext cx="7775575" cy="4178300"/>
            <a:chOff x="959" y="1570"/>
            <a:chExt cx="3961" cy="2268"/>
          </a:xfrm>
        </p:grpSpPr>
        <p:pic>
          <p:nvPicPr>
            <p:cNvPr id="23557" name="Picture 9" descr="1_pi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" y="1570"/>
              <a:ext cx="1255" cy="2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3558" name="Group 20"/>
            <p:cNvGrpSpPr/>
            <p:nvPr/>
          </p:nvGrpSpPr>
          <p:grpSpPr bwMode="auto">
            <a:xfrm>
              <a:off x="959" y="1570"/>
              <a:ext cx="3961" cy="2222"/>
              <a:chOff x="959" y="1570"/>
              <a:chExt cx="3961" cy="2222"/>
            </a:xfrm>
          </p:grpSpPr>
          <p:pic>
            <p:nvPicPr>
              <p:cNvPr id="23559" name="Picture 8" descr="1_pic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0" y="1570"/>
                <a:ext cx="1330" cy="2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60" name="Rectangle 10"/>
              <p:cNvSpPr>
                <a:spLocks noChangeArrowheads="1"/>
              </p:cNvSpPr>
              <p:nvPr/>
            </p:nvSpPr>
            <p:spPr bwMode="auto">
              <a:xfrm>
                <a:off x="1232" y="2023"/>
                <a:ext cx="416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r>
                  <a:rPr lang="zh-CN" altLang="en-US" b="1">
                    <a:latin typeface="Verdana" panose="020B0604030504040204" pitchFamily="34" charset="0"/>
                    <a:ea typeface="宋体" panose="02010600030101010101" pitchFamily="2" charset="-122"/>
                  </a:rPr>
                  <a:t>中音</a:t>
                </a:r>
                <a:r>
                  <a:rPr lang="en-US" altLang="zh-CN" b="1">
                    <a:latin typeface="Verdana" panose="020B0604030504040204" pitchFamily="34" charset="0"/>
                    <a:ea typeface="宋体" panose="02010600030101010101" pitchFamily="2" charset="-122"/>
                  </a:rPr>
                  <a:t>C</a:t>
                </a:r>
              </a:p>
            </p:txBody>
          </p:sp>
          <p:sp>
            <p:nvSpPr>
              <p:cNvPr id="23561" name="Rectangle 11"/>
              <p:cNvSpPr>
                <a:spLocks noChangeArrowheads="1"/>
              </p:cNvSpPr>
              <p:nvPr/>
            </p:nvSpPr>
            <p:spPr bwMode="auto">
              <a:xfrm>
                <a:off x="1231" y="3121"/>
                <a:ext cx="591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r>
                  <a:rPr lang="zh-CN" altLang="en-US" b="1">
                    <a:latin typeface="Verdana" panose="020B0604030504040204" pitchFamily="34" charset="0"/>
                    <a:ea typeface="宋体" panose="02010600030101010101" pitchFamily="2" charset="-122"/>
                  </a:rPr>
                  <a:t>和弦</a:t>
                </a:r>
                <a:r>
                  <a:rPr lang="en-US" altLang="zh-CN" b="1">
                    <a:latin typeface="Verdana" panose="020B0604030504040204" pitchFamily="34" charset="0"/>
                    <a:ea typeface="宋体" panose="02010600030101010101" pitchFamily="2" charset="-122"/>
                  </a:rPr>
                  <a:t>CEG</a:t>
                </a:r>
              </a:p>
            </p:txBody>
          </p:sp>
          <p:pic>
            <p:nvPicPr>
              <p:cNvPr id="147468" name="Picture 12">
                <a:hlinkClick r:id="" action="ppaction://media"/>
              </p:cNvPr>
              <p:cNvPicPr>
                <a:picLocks noRot="1"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" y="2023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7469" name="Picture 13">
                <a:hlinkClick r:id="" action="ppaction://media"/>
              </p:cNvPr>
              <p:cNvPicPr>
                <a:picLocks noRot="1"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" y="3166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564" name="Picture 1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648" t="39514" r="28120"/>
              <a:stretch>
                <a:fillRect/>
              </a:stretch>
            </p:blipFill>
            <p:spPr bwMode="auto">
              <a:xfrm>
                <a:off x="2180" y="1680"/>
                <a:ext cx="1093" cy="9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3565" name="Object 15"/>
              <p:cNvGraphicFramePr>
                <a:graphicFrameLocks noChangeAspect="1"/>
              </p:cNvGraphicFramePr>
              <p:nvPr/>
            </p:nvGraphicFramePr>
            <p:xfrm>
              <a:off x="3682" y="1698"/>
              <a:ext cx="1172" cy="8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571" name="PhotoSuite Image" r:id="rId6" imgW="10287000" imgH="6858000" progId="PhotoSuite.Image">
                      <p:embed/>
                    </p:oleObj>
                  </mc:Choice>
                  <mc:Fallback>
                    <p:oleObj name="PhotoSuite Image" r:id="rId6" imgW="10287000" imgH="6858000" progId="PhotoSuite.Image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749" r="6999" b="2625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82" y="1698"/>
                            <a:ext cx="1172" cy="8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3566" name="Picture 1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61" t="39514" r="27252"/>
              <a:stretch>
                <a:fillRect/>
              </a:stretch>
            </p:blipFill>
            <p:spPr bwMode="auto">
              <a:xfrm>
                <a:off x="2181" y="2759"/>
                <a:ext cx="1092" cy="9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567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14" r="12383"/>
              <a:stretch>
                <a:fillRect/>
              </a:stretch>
            </p:blipFill>
            <p:spPr bwMode="auto">
              <a:xfrm>
                <a:off x="3703" y="2663"/>
                <a:ext cx="1134" cy="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ransition advTm="8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1" grpId="0" animBg="1"/>
      <p:bldP spid="14746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9" name="AutoShape 5"/>
          <p:cNvSpPr>
            <a:spLocks noChangeArrowheads="1"/>
          </p:cNvSpPr>
          <p:nvPr/>
        </p:nvSpPr>
        <p:spPr bwMode="auto">
          <a:xfrm>
            <a:off x="755650" y="836613"/>
            <a:ext cx="3455988" cy="5842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9050" algn="ctr">
            <a:solidFill>
              <a:srgbClr val="3A5880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29407F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800" b="1">
                <a:solidFill>
                  <a:srgbClr val="29407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数字滤波</a:t>
            </a:r>
          </a:p>
        </p:txBody>
      </p:sp>
      <p:sp>
        <p:nvSpPr>
          <p:cNvPr id="149510" name="Text Box 6"/>
          <p:cNvSpPr txBox="1">
            <a:spLocks noChangeArrowheads="1"/>
          </p:cNvSpPr>
          <p:nvPr/>
        </p:nvSpPr>
        <p:spPr bwMode="auto">
          <a:xfrm>
            <a:off x="4859338" y="836613"/>
            <a:ext cx="3695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17368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单位冲激响应</a:t>
            </a:r>
            <a:r>
              <a:rPr lang="en-US" altLang="zh-CN" sz="2800" b="1" dirty="0">
                <a:solidFill>
                  <a:srgbClr val="17368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IIR/FIR</a:t>
            </a:r>
            <a:endParaRPr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9521" name="Group 17"/>
          <p:cNvGrpSpPr/>
          <p:nvPr/>
        </p:nvGrpSpPr>
        <p:grpSpPr bwMode="auto">
          <a:xfrm>
            <a:off x="1187450" y="1947863"/>
            <a:ext cx="7129463" cy="4389437"/>
            <a:chOff x="839" y="1571"/>
            <a:chExt cx="4082" cy="2450"/>
          </a:xfrm>
        </p:grpSpPr>
        <p:sp>
          <p:nvSpPr>
            <p:cNvPr id="24581" name="Rectangle 7"/>
            <p:cNvSpPr>
              <a:spLocks noChangeArrowheads="1"/>
            </p:cNvSpPr>
            <p:nvPr/>
          </p:nvSpPr>
          <p:spPr bwMode="auto">
            <a:xfrm>
              <a:off x="2245" y="3815"/>
              <a:ext cx="725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b="1">
                  <a:latin typeface="Verdana" panose="020B0604030504040204" pitchFamily="34" charset="0"/>
                  <a:ea typeface="宋体" panose="02010600030101010101" pitchFamily="2" charset="-122"/>
                </a:rPr>
                <a:t>CEG</a:t>
              </a:r>
              <a:r>
                <a:rPr lang="zh-CN" altLang="en-US" b="1">
                  <a:latin typeface="Verdana" panose="020B0604030504040204" pitchFamily="34" charset="0"/>
                  <a:ea typeface="宋体" panose="02010600030101010101" pitchFamily="2" charset="-122"/>
                </a:rPr>
                <a:t>基频</a:t>
              </a:r>
            </a:p>
          </p:txBody>
        </p:sp>
        <p:sp>
          <p:nvSpPr>
            <p:cNvPr id="24582" name="Rectangle 8"/>
            <p:cNvSpPr>
              <a:spLocks noChangeArrowheads="1"/>
            </p:cNvSpPr>
            <p:nvPr/>
          </p:nvSpPr>
          <p:spPr bwMode="auto">
            <a:xfrm>
              <a:off x="3106" y="3815"/>
              <a:ext cx="635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b="1">
                  <a:latin typeface="Verdana" panose="020B0604030504040204" pitchFamily="34" charset="0"/>
                  <a:ea typeface="宋体" panose="02010600030101010101" pitchFamily="2" charset="-122"/>
                </a:rPr>
                <a:t>CE</a:t>
              </a:r>
              <a:r>
                <a:rPr lang="zh-CN" altLang="en-US" b="1">
                  <a:latin typeface="Verdana" panose="020B0604030504040204" pitchFamily="34" charset="0"/>
                  <a:ea typeface="宋体" panose="02010600030101010101" pitchFamily="2" charset="-122"/>
                </a:rPr>
                <a:t>基频</a:t>
              </a:r>
            </a:p>
          </p:txBody>
        </p:sp>
        <p:sp>
          <p:nvSpPr>
            <p:cNvPr id="24583" name="Rectangle 9"/>
            <p:cNvSpPr>
              <a:spLocks noChangeArrowheads="1"/>
            </p:cNvSpPr>
            <p:nvPr/>
          </p:nvSpPr>
          <p:spPr bwMode="auto">
            <a:xfrm>
              <a:off x="3877" y="3815"/>
              <a:ext cx="635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en-US" altLang="zh-CN" b="1">
                  <a:latin typeface="Verdana" panose="020B0604030504040204" pitchFamily="34" charset="0"/>
                  <a:ea typeface="宋体" panose="02010600030101010101" pitchFamily="2" charset="-122"/>
                </a:rPr>
                <a:t>C</a:t>
              </a:r>
              <a:r>
                <a:rPr lang="zh-CN" altLang="en-US" b="1">
                  <a:latin typeface="Verdana" panose="020B0604030504040204" pitchFamily="34" charset="0"/>
                  <a:ea typeface="宋体" panose="02010600030101010101" pitchFamily="2" charset="-122"/>
                </a:rPr>
                <a:t>基频</a:t>
              </a:r>
            </a:p>
          </p:txBody>
        </p:sp>
        <p:sp>
          <p:nvSpPr>
            <p:cNvPr id="24584" name="Rectangle 10"/>
            <p:cNvSpPr>
              <a:spLocks noChangeArrowheads="1"/>
            </p:cNvSpPr>
            <p:nvPr/>
          </p:nvSpPr>
          <p:spPr bwMode="auto">
            <a:xfrm>
              <a:off x="1428" y="3815"/>
              <a:ext cx="665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r>
                <a:rPr lang="zh-CN" altLang="en-US" b="1">
                  <a:latin typeface="Verdana" panose="020B0604030504040204" pitchFamily="34" charset="0"/>
                  <a:ea typeface="宋体" panose="02010600030101010101" pitchFamily="2" charset="-122"/>
                </a:rPr>
                <a:t>和弦</a:t>
              </a:r>
              <a:r>
                <a:rPr lang="en-US" altLang="zh-CN" b="1">
                  <a:latin typeface="Verdana" panose="020B0604030504040204" pitchFamily="34" charset="0"/>
                  <a:ea typeface="宋体" panose="02010600030101010101" pitchFamily="2" charset="-122"/>
                </a:rPr>
                <a:t>CEG</a:t>
              </a:r>
            </a:p>
          </p:txBody>
        </p:sp>
        <p:pic>
          <p:nvPicPr>
            <p:cNvPr id="149515" name="Picture 11">
              <a:hlinkClick r:id="" action="ppaction://media"/>
            </p:cNvPr>
            <p:cNvPicPr>
              <a:picLocks noRot="1"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" y="3588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516" name="Picture 12">
              <a:hlinkClick r:id="" action="ppaction://media"/>
            </p:cNvPr>
            <p:cNvPicPr>
              <a:picLocks noRot="1"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7" y="3588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517" name="Picture 13">
              <a:hlinkClick r:id="" action="ppaction://media"/>
            </p:cNvPr>
            <p:cNvPicPr>
              <a:picLocks noRot="1"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" y="3588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518" name="Picture 14">
              <a:hlinkClick r:id="" action="ppaction://media"/>
            </p:cNvPr>
            <p:cNvPicPr>
              <a:picLocks noRot="1"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" y="3588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9" name="Picture 15" descr="1_pi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1571"/>
              <a:ext cx="4082" cy="1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0" name="Picture 16" descr="timefreq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" y="1661"/>
              <a:ext cx="3810" cy="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advTm="8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 animBg="1"/>
      <p:bldP spid="14951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5"/>
          <p:cNvSpPr>
            <a:spLocks noChangeArrowheads="1"/>
          </p:cNvSpPr>
          <p:nvPr/>
        </p:nvSpPr>
        <p:spPr bwMode="auto">
          <a:xfrm>
            <a:off x="733425" y="1052513"/>
            <a:ext cx="3455988" cy="5842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9050" algn="ctr">
            <a:solidFill>
              <a:srgbClr val="3A5880"/>
            </a:solidFill>
            <a:prstDash val="sysDot"/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000" b="1">
                <a:solidFill>
                  <a:srgbClr val="29407F"/>
                </a:solidFill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800" b="1">
                <a:solidFill>
                  <a:srgbClr val="29407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数字滤波</a:t>
            </a:r>
          </a:p>
        </p:txBody>
      </p:sp>
      <p:sp>
        <p:nvSpPr>
          <p:cNvPr id="152582" name="Text Box 6"/>
          <p:cNvSpPr txBox="1">
            <a:spLocks noChangeArrowheads="1"/>
          </p:cNvSpPr>
          <p:nvPr/>
        </p:nvSpPr>
        <p:spPr bwMode="auto">
          <a:xfrm>
            <a:off x="4837113" y="1052513"/>
            <a:ext cx="3695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>
                <a:solidFill>
                  <a:srgbClr val="17368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单位冲激响应</a:t>
            </a:r>
            <a:r>
              <a:rPr lang="en-US" altLang="zh-CN" sz="2800" b="1">
                <a:solidFill>
                  <a:srgbClr val="17368A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IIR/FIR</a:t>
            </a:r>
            <a:endParaRPr lang="en-US" altLang="zh-CN" sz="28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2599" name="Group 23"/>
          <p:cNvGrpSpPr/>
          <p:nvPr/>
        </p:nvGrpSpPr>
        <p:grpSpPr bwMode="auto">
          <a:xfrm>
            <a:off x="468313" y="2133600"/>
            <a:ext cx="7391400" cy="3367088"/>
            <a:chOff x="249" y="1661"/>
            <a:chExt cx="3759" cy="1592"/>
          </a:xfrm>
        </p:grpSpPr>
        <p:pic>
          <p:nvPicPr>
            <p:cNvPr id="25605" name="Picture 18" descr="1_pi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6" y="2073"/>
              <a:ext cx="1452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6" name="Picture 19" descr="1_pic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2069"/>
              <a:ext cx="1452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7" name="Picture 20" descr="noisy_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" y="2130"/>
              <a:ext cx="1260" cy="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8" name="Picture 21" descr="filtered_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" y="2130"/>
              <a:ext cx="1260" cy="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598" name="Rectangle 22"/>
            <p:cNvSpPr>
              <a:spLocks noChangeArrowheads="1"/>
            </p:cNvSpPr>
            <p:nvPr/>
          </p:nvSpPr>
          <p:spPr bwMode="auto">
            <a:xfrm>
              <a:off x="249" y="1661"/>
              <a:ext cx="1372" cy="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>
                  <a:solidFill>
                    <a:srgbClr val="17368A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宋体" panose="0201060003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高频噪声滤除：</a:t>
              </a:r>
            </a:p>
          </p:txBody>
        </p:sp>
      </p:grpSp>
    </p:spTree>
  </p:cSld>
  <p:clrMapOvr>
    <a:masterClrMapping/>
  </p:clrMapOvr>
  <p:transition advTm="8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f.hiphotos.baidu.com/baike/c0%3Dbaike80%2C5%2C5%2C80%2C26/sign=de7b68713f12b31bd361c57be7715d1f/0df431adcbef7609e6c06da928dda3cc7cd99e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2692400"/>
            <a:ext cx="3240087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07950" y="333375"/>
            <a:ext cx="849630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95000"/>
              </a:lnSpc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对于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DSP:</a:t>
            </a:r>
          </a:p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rgbClr val="C00000"/>
              </a:buClr>
              <a:buSzPct val="100000"/>
              <a:buFont typeface="Wingdings" panose="05000000000000000000" pitchFamily="2" charset="2"/>
              <a:buChar char="u"/>
              <a:defRPr/>
            </a:pPr>
            <a:r>
              <a:rPr kumimoji="1"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狭义理解为Digital Signal Processor </a:t>
            </a:r>
            <a:r>
              <a:rPr kumimoji="1" lang="zh-CN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数字信号处理器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 sz="2800" dirty="0"/>
              <a:t> </a:t>
            </a:r>
            <a:r>
              <a:rPr kumimoji="1"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芯片）</a:t>
            </a:r>
            <a:endParaRPr kumimoji="1"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rgbClr val="C00000"/>
              </a:buClr>
              <a:buSzPct val="100000"/>
              <a:buFont typeface="Wingdings" panose="05000000000000000000" pitchFamily="2" charset="2"/>
              <a:buChar char="u"/>
              <a:defRPr/>
            </a:pPr>
            <a:r>
              <a:rPr kumimoji="1" lang="zh-CN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广义理解为Digital Signal Processing 译为</a:t>
            </a:r>
            <a:r>
              <a:rPr kumimoji="1" lang="zh-CN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数字信号处理技术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kumimoji="1"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r>
              <a:rPr kumimoji="1"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技术）</a:t>
            </a:r>
            <a:endParaRPr kumimoji="1"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28" name="矩形 3"/>
          <p:cNvSpPr>
            <a:spLocks noChangeArrowheads="1"/>
          </p:cNvSpPr>
          <p:nvPr/>
        </p:nvSpPr>
        <p:spPr bwMode="auto">
          <a:xfrm>
            <a:off x="755650" y="4102100"/>
            <a:ext cx="1262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技术</a:t>
            </a:r>
          </a:p>
        </p:txBody>
      </p:sp>
      <p:sp>
        <p:nvSpPr>
          <p:cNvPr id="26629" name="矩形 6"/>
          <p:cNvSpPr>
            <a:spLocks noChangeArrowheads="1"/>
          </p:cNvSpPr>
          <p:nvPr/>
        </p:nvSpPr>
        <p:spPr bwMode="auto">
          <a:xfrm>
            <a:off x="2339975" y="4102100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=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30" name="矩形 7"/>
          <p:cNvSpPr>
            <a:spLocks noChangeArrowheads="1"/>
          </p:cNvSpPr>
          <p:nvPr/>
        </p:nvSpPr>
        <p:spPr bwMode="auto">
          <a:xfrm>
            <a:off x="6073775" y="41021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>
                <a:latin typeface="楷体" panose="02010609060101010101" pitchFamily="49" charset="-122"/>
                <a:ea typeface="楷体" panose="02010609060101010101" pitchFamily="49" charset="-122"/>
              </a:rPr>
              <a:t>+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631" name="矩形 8"/>
          <p:cNvSpPr>
            <a:spLocks noChangeArrowheads="1"/>
          </p:cNvSpPr>
          <p:nvPr/>
        </p:nvSpPr>
        <p:spPr bwMode="auto">
          <a:xfrm>
            <a:off x="6804025" y="4103688"/>
            <a:ext cx="1439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r>
              <a:rPr lang="zh-CN" altLang="en-US" sz="24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7451725" y="4913313"/>
            <a:ext cx="0" cy="647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633" name="矩形 12"/>
          <p:cNvSpPr>
            <a:spLocks noChangeArrowheads="1"/>
          </p:cNvSpPr>
          <p:nvPr/>
        </p:nvSpPr>
        <p:spPr bwMode="auto">
          <a:xfrm>
            <a:off x="6443663" y="5703888"/>
            <a:ext cx="2089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本课程的任务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468313" y="333375"/>
            <a:ext cx="7886700" cy="1325563"/>
          </a:xfrm>
        </p:spPr>
        <p:txBody>
          <a:bodyPr/>
          <a:lstStyle/>
          <a:p>
            <a:pPr algn="ctr" eaLnBrk="1" hangingPunct="1"/>
            <a:r>
              <a:rPr lang="zh-CN" altLang="en-US" sz="5400" b="1">
                <a:latin typeface="楷体" panose="02010609060101010101" pitchFamily="49" charset="-122"/>
                <a:ea typeface="楷体" panose="02010609060101010101" pitchFamily="49" charset="-122"/>
              </a:rPr>
              <a:t>主要内容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1.1 DSP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课程简介</a:t>
            </a:r>
            <a:endParaRPr lang="en-US" altLang="zh-CN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1.2 DSP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的基本概念</a:t>
            </a:r>
            <a:endParaRPr lang="en-US" altLang="zh-CN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1.3 DSP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的基本原理</a:t>
            </a:r>
            <a:endParaRPr lang="en-US" altLang="zh-CN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1.4 DSP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的典型应用</a:t>
            </a:r>
            <a:endParaRPr lang="en-US" altLang="zh-CN" sz="36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1.5 DSP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的研究进展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628650" y="115888"/>
            <a:ext cx="7886700" cy="936625"/>
          </a:xfrm>
        </p:spPr>
        <p:txBody>
          <a:bodyPr/>
          <a:lstStyle/>
          <a:p>
            <a:pPr eaLnBrk="1" hangingPunct="1"/>
            <a:r>
              <a:rPr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数字信号处理概貌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2763" y="1196975"/>
            <a:ext cx="8380412" cy="446405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3400" dirty="0">
                <a:latin typeface="楷体" panose="02010609060101010101" pitchFamily="49" charset="-122"/>
                <a:ea typeface="楷体" panose="02010609060101010101" pitchFamily="49" charset="-122"/>
              </a:rPr>
              <a:t>在国际上一般把1965年由</a:t>
            </a:r>
            <a:r>
              <a:rPr lang="en-US" altLang="en-US" sz="3400" dirty="0">
                <a:latin typeface="楷体" panose="02010609060101010101" pitchFamily="49" charset="-122"/>
                <a:ea typeface="楷体" panose="02010609060101010101" pitchFamily="49" charset="-122"/>
              </a:rPr>
              <a:t>Cooley-Turkey</a:t>
            </a:r>
            <a:r>
              <a:rPr lang="zh-CN" altLang="en-US" sz="3400" dirty="0">
                <a:latin typeface="楷体" panose="02010609060101010101" pitchFamily="49" charset="-122"/>
                <a:ea typeface="楷体" panose="02010609060101010101" pitchFamily="49" charset="-122"/>
              </a:rPr>
              <a:t>提出</a:t>
            </a:r>
            <a:r>
              <a:rPr lang="zh-CN" altLang="en-US" sz="3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快速付里叶变换(</a:t>
            </a:r>
            <a:r>
              <a:rPr lang="en-US" altLang="en-US" sz="3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FFT)</a:t>
            </a:r>
            <a:r>
              <a:rPr lang="zh-CN" altLang="en-US" sz="3400" dirty="0">
                <a:latin typeface="楷体" panose="02010609060101010101" pitchFamily="49" charset="-122"/>
                <a:ea typeface="楷体" panose="02010609060101010101" pitchFamily="49" charset="-122"/>
              </a:rPr>
              <a:t>的问世，作为数字信号处理这一学科的开端</a:t>
            </a:r>
            <a:r>
              <a:rPr lang="en-US" altLang="zh-CN" sz="3400" dirty="0">
                <a:latin typeface="楷体" panose="02010609060101010101" pitchFamily="49" charset="-122"/>
                <a:ea typeface="楷体" panose="02010609060101010101" pitchFamily="49" charset="-122"/>
              </a:rPr>
              <a:t>,FFT</a:t>
            </a:r>
            <a:r>
              <a:rPr lang="zh-CN" altLang="en-US" sz="34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en-US" altLang="zh-CN" sz="3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3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世纪</a:t>
            </a:r>
            <a:r>
              <a:rPr lang="zh-CN" altLang="zh-CN" sz="3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科学与工程计算领域的</a:t>
            </a:r>
            <a:r>
              <a:rPr lang="zh-CN" altLang="en-US" sz="3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十大算法之一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3400" dirty="0">
                <a:latin typeface="楷体" panose="02010609060101010101" pitchFamily="49" charset="-122"/>
                <a:ea typeface="楷体" panose="02010609060101010101" pitchFamily="49" charset="-122"/>
              </a:rPr>
              <a:t>数字信号处理的基本工具：</a:t>
            </a:r>
            <a:r>
              <a:rPr lang="zh-CN" altLang="en-US" sz="3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微积分，概率统计，数值分析，复变函数，随机过程，高等代数，近世代数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3400" dirty="0">
                <a:latin typeface="楷体" panose="02010609060101010101" pitchFamily="49" charset="-122"/>
                <a:ea typeface="楷体" panose="02010609060101010101" pitchFamily="49" charset="-122"/>
              </a:rPr>
              <a:t>数字信号处理的理论基础：</a:t>
            </a:r>
            <a:r>
              <a:rPr lang="zh-CN" altLang="en-US" sz="3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离散线性变换(</a:t>
            </a:r>
            <a:r>
              <a:rPr lang="en-US" altLang="en-US" sz="3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LSI)</a:t>
            </a:r>
            <a:r>
              <a:rPr lang="zh-CN" altLang="en-US" sz="3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系统理论，离散付里叶变换(</a:t>
            </a:r>
            <a:r>
              <a:rPr lang="en-US" altLang="en-US" sz="3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DFT)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u"/>
              <a:defRPr/>
            </a:pPr>
            <a:r>
              <a:rPr lang="zh-CN" altLang="en-US" sz="3400" dirty="0">
                <a:latin typeface="楷体" panose="02010609060101010101" pitchFamily="49" charset="-122"/>
                <a:ea typeface="楷体" panose="02010609060101010101" pitchFamily="49" charset="-122"/>
              </a:rPr>
              <a:t>在学科发展上，数字信号处理又和最优控制，通信理论，故障诊断等紧紧相连，成为人工智能，模式识别，神经网络，数字通信等新兴学科的理论基础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4"/>
          <p:cNvSpPr>
            <a:spLocks noChangeArrowheads="1"/>
          </p:cNvSpPr>
          <p:nvPr/>
        </p:nvSpPr>
        <p:spPr bwMode="auto">
          <a:xfrm>
            <a:off x="539750" y="404813"/>
            <a:ext cx="48164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>
                <a:latin typeface="楷体" panose="02010609060101010101" pitchFamily="49" charset="-122"/>
                <a:ea typeface="楷体" panose="02010609060101010101" pitchFamily="49" charset="-122"/>
              </a:rPr>
              <a:t>数字信号处理的特点：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675" name="矩形 1"/>
          <p:cNvSpPr>
            <a:spLocks noChangeArrowheads="1"/>
          </p:cNvSpPr>
          <p:nvPr/>
        </p:nvSpPr>
        <p:spPr bwMode="auto">
          <a:xfrm>
            <a:off x="250825" y="1143000"/>
            <a:ext cx="85693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精度高</a:t>
            </a:r>
          </a:p>
          <a:p>
            <a:pPr lvl="1" eaLnBrk="1" hangingPunct="1"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模拟系统：由元器件确定（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en-US" altLang="zh-CN" sz="2800" baseline="300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-3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）；</a:t>
            </a:r>
          </a:p>
          <a:p>
            <a:pPr lvl="1" eaLnBrk="1" hangingPunct="1"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数字系统：由字长确定（单精度、双精度等）</a:t>
            </a:r>
          </a:p>
          <a:p>
            <a:pPr lvl="1" eaLnBrk="1" hangingPunct="1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灵活性高</a:t>
            </a:r>
          </a:p>
          <a:p>
            <a:pPr lvl="1" eaLnBrk="1" hangingPunct="1"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数字系统的性能主要由乘法器的系数决定 </a:t>
            </a:r>
          </a:p>
          <a:p>
            <a:pPr lvl="1" eaLnBrk="1" hangingPunct="1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可靠性高</a:t>
            </a:r>
          </a:p>
          <a:p>
            <a:pPr lvl="1" eaLnBrk="1" hangingPunct="1"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抗干扰能力比较强，只有“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0”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和“</a:t>
            </a:r>
            <a:r>
              <a:rPr lang="en-US" altLang="zh-CN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1”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两个电平，受温度噪声影响小</a:t>
            </a:r>
          </a:p>
          <a:p>
            <a:pPr lvl="1" eaLnBrk="1" hangingPunct="1">
              <a:buClr>
                <a:srgbClr val="4472C4"/>
              </a:buClr>
              <a:buFont typeface="Wingdings" panose="05000000000000000000" pitchFamily="2" charset="2"/>
              <a:buChar char="l"/>
            </a:pPr>
            <a:r>
              <a:rPr lang="zh-CN" altLang="en-US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容易大规模集成</a:t>
            </a:r>
          </a:p>
          <a:p>
            <a:pPr lvl="1" eaLnBrk="1" hangingPunct="1"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规范性高，电路参数要求不高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2"/>
          <p:cNvSpPr>
            <a:spLocks noChangeArrowheads="1"/>
          </p:cNvSpPr>
          <p:nvPr/>
        </p:nvSpPr>
        <p:spPr bwMode="auto">
          <a:xfrm>
            <a:off x="201613" y="765175"/>
            <a:ext cx="892968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685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buClr>
                <a:srgbClr val="4472C4"/>
              </a:buClr>
              <a:buFont typeface="Wingdings" panose="05000000000000000000" pitchFamily="2" charset="2"/>
              <a:buChar char="l"/>
            </a:pPr>
            <a:endParaRPr lang="zh-CN" altLang="en-US" sz="280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9550" y="188913"/>
            <a:ext cx="8618538" cy="58372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lvl="1" indent="-171450" defTabSz="685800" eaLnBrk="1" fontAlgn="auto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472C4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时分复用</a:t>
            </a:r>
            <a:endParaRPr lang="en-US" altLang="zh-CN" sz="28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1" defTabSz="685800" eaLnBrk="1" fontAlgn="auto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472C4"/>
              </a:buClr>
              <a:defRPr/>
            </a:pP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更有效地利用频道资源，可以传输几百套节目，在模拟电视信号中，只能传输几十套</a:t>
            </a:r>
            <a:endParaRPr lang="en-US" altLang="zh-CN" sz="2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lvl="1" indent="-171450" defTabSz="685800" eaLnBrk="1" fontAlgn="auto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472C4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可获得高性能指标</a:t>
            </a:r>
            <a:endParaRPr lang="en-US" altLang="zh-CN" sz="28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90500" indent="-190500" eaLnBrk="1" hangingPunct="1"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defRPr/>
            </a:pP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频谱分辨率：模拟方法  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10Hz</a:t>
            </a:r>
          </a:p>
          <a:p>
            <a:pPr marL="190500" indent="-190500" eaLnBrk="1" hangingPunct="1"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defRPr/>
            </a:pP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400" dirty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精度高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数字方法  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10^(-3)Hz</a:t>
            </a:r>
          </a:p>
          <a:p>
            <a:pPr marL="514350" lvl="1" indent="-171450" defTabSz="685800" eaLnBrk="1" fontAlgn="auto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472C4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便于二维与多维处理</a:t>
            </a:r>
            <a:endParaRPr lang="en-US" altLang="zh-CN" sz="28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1" defTabSz="685800" eaLnBrk="1" fontAlgn="auto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472C4"/>
              </a:buClr>
              <a:defRPr/>
            </a:pP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用存储一帧或数帧图象信号，实现二、多维处理，传输信号的质量比较高</a:t>
            </a:r>
            <a:endParaRPr lang="en-US" altLang="zh-CN" sz="28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lvl="1" indent="-171450" defTabSz="685800" eaLnBrk="1" fontAlgn="auto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472C4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处理速度不够高，</a:t>
            </a:r>
            <a:r>
              <a:rPr lang="zh-CN" altLang="en-US" sz="28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目前高速芯片工作频率已达</a:t>
            </a:r>
            <a:r>
              <a:rPr lang="en-US" altLang="zh-CN" sz="28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GHz</a:t>
            </a:r>
          </a:p>
          <a:p>
            <a:pPr marL="514350" lvl="1" indent="-171450" defTabSz="685800" eaLnBrk="1" fontAlgn="auto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472C4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数字系统的设计和结构复杂，价格较高</a:t>
            </a:r>
            <a:endParaRPr lang="en-US" altLang="zh-CN" sz="2800" b="1" dirty="0">
              <a:solidFill>
                <a:srgbClr val="7030A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514350" lvl="1" indent="-171450" defTabSz="685800" eaLnBrk="1" fontAlgn="auto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472C4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大功率的模拟系统，数字系统无法替代（如功率放大器）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xfrm>
            <a:off x="1403350" y="2420938"/>
            <a:ext cx="6337300" cy="1325562"/>
          </a:xfrm>
        </p:spPr>
        <p:txBody>
          <a:bodyPr/>
          <a:lstStyle/>
          <a:p>
            <a:pPr algn="ctr" eaLnBrk="1" hangingPunct="1"/>
            <a:r>
              <a:rPr lang="en-US" altLang="zh-CN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1.3</a:t>
            </a:r>
            <a:r>
              <a:rPr lang="zh-CN" altLang="en-US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r>
              <a:rPr lang="zh-CN" altLang="en-US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的基本原理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419100"/>
            <a:ext cx="7620000" cy="739775"/>
          </a:xfrm>
        </p:spPr>
        <p:txBody>
          <a:bodyPr/>
          <a:lstStyle/>
          <a:p>
            <a:pPr marL="742950" indent="-742950" eaLnBrk="1" hangingPunct="1">
              <a:buFont typeface="Wingdings" panose="05000000000000000000" pitchFamily="2" charset="2"/>
              <a:buChar char="Ø"/>
            </a:pPr>
            <a:r>
              <a:rPr lang="zh-CN" altLang="en-US" sz="4000">
                <a:solidFill>
                  <a:srgbClr val="FF0066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数字信号的产生</a:t>
            </a:r>
            <a:endParaRPr lang="zh-CN" altLang="en-US" sz="400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5535" name="Text Box 31"/>
          <p:cNvSpPr txBox="1">
            <a:spLocks noChangeArrowheads="1"/>
          </p:cNvSpPr>
          <p:nvPr/>
        </p:nvSpPr>
        <p:spPr bwMode="auto">
          <a:xfrm>
            <a:off x="1042988" y="5137150"/>
            <a:ext cx="2347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49" charset="-122"/>
              </a:rPr>
              <a:t>连续时间信号</a:t>
            </a:r>
            <a:endParaRPr kumimoji="1" lang="en-US" altLang="zh-CN" sz="2800" b="1">
              <a:solidFill>
                <a:srgbClr val="FF00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5536" name="Text Box 32"/>
          <p:cNvSpPr txBox="1">
            <a:spLocks noChangeArrowheads="1"/>
          </p:cNvSpPr>
          <p:nvPr/>
        </p:nvSpPr>
        <p:spPr bwMode="auto">
          <a:xfrm>
            <a:off x="5400675" y="5137150"/>
            <a:ext cx="1627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49" charset="-122"/>
              </a:rPr>
              <a:t>数字信号</a:t>
            </a:r>
            <a:endParaRPr kumimoji="1" lang="en-US" altLang="zh-CN" sz="2800" b="1">
              <a:solidFill>
                <a:srgbClr val="FF0066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2" name="Group 90"/>
          <p:cNvGrpSpPr/>
          <p:nvPr/>
        </p:nvGrpSpPr>
        <p:grpSpPr bwMode="auto">
          <a:xfrm>
            <a:off x="1165225" y="3284538"/>
            <a:ext cx="2543175" cy="1511300"/>
            <a:chOff x="1202" y="2478"/>
            <a:chExt cx="1602" cy="952"/>
          </a:xfrm>
        </p:grpSpPr>
        <p:sp>
          <p:nvSpPr>
            <p:cNvPr id="31828" name="Line 33"/>
            <p:cNvSpPr>
              <a:spLocks noChangeShapeType="1"/>
            </p:cNvSpPr>
            <p:nvPr/>
          </p:nvSpPr>
          <p:spPr bwMode="auto">
            <a:xfrm flipH="1">
              <a:off x="1428" y="2840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29" name="Line 34"/>
            <p:cNvSpPr>
              <a:spLocks noChangeShapeType="1"/>
            </p:cNvSpPr>
            <p:nvPr/>
          </p:nvSpPr>
          <p:spPr bwMode="auto">
            <a:xfrm flipH="1">
              <a:off x="1428" y="3158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30" name="Line 35"/>
            <p:cNvSpPr>
              <a:spLocks noChangeShapeType="1"/>
            </p:cNvSpPr>
            <p:nvPr/>
          </p:nvSpPr>
          <p:spPr bwMode="auto">
            <a:xfrm>
              <a:off x="1519" y="2840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31" name="Line 36"/>
            <p:cNvSpPr>
              <a:spLocks noChangeShapeType="1"/>
            </p:cNvSpPr>
            <p:nvPr/>
          </p:nvSpPr>
          <p:spPr bwMode="auto">
            <a:xfrm>
              <a:off x="1565" y="3294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32" name="Line 37"/>
            <p:cNvSpPr>
              <a:spLocks noChangeShapeType="1"/>
            </p:cNvSpPr>
            <p:nvPr/>
          </p:nvSpPr>
          <p:spPr bwMode="auto">
            <a:xfrm flipV="1">
              <a:off x="1746" y="2659"/>
              <a:ext cx="0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33" name="Freeform 38"/>
            <p:cNvSpPr/>
            <p:nvPr/>
          </p:nvSpPr>
          <p:spPr bwMode="auto">
            <a:xfrm>
              <a:off x="1746" y="2841"/>
              <a:ext cx="741" cy="317"/>
            </a:xfrm>
            <a:custGeom>
              <a:avLst/>
              <a:gdLst>
                <a:gd name="T0" fmla="*/ 0 w 907"/>
                <a:gd name="T1" fmla="*/ 317 h 317"/>
                <a:gd name="T2" fmla="*/ 2 w 907"/>
                <a:gd name="T3" fmla="*/ 136 h 317"/>
                <a:gd name="T4" fmla="*/ 5 w 907"/>
                <a:gd name="T5" fmla="*/ 0 h 317"/>
                <a:gd name="T6" fmla="*/ 7 w 907"/>
                <a:gd name="T7" fmla="*/ 136 h 317"/>
                <a:gd name="T8" fmla="*/ 9 w 907"/>
                <a:gd name="T9" fmla="*/ 227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7"/>
                <a:gd name="T16" fmla="*/ 0 h 317"/>
                <a:gd name="T17" fmla="*/ 907 w 907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7" h="317">
                  <a:moveTo>
                    <a:pt x="0" y="317"/>
                  </a:moveTo>
                  <a:cubicBezTo>
                    <a:pt x="53" y="253"/>
                    <a:pt x="106" y="189"/>
                    <a:pt x="181" y="136"/>
                  </a:cubicBezTo>
                  <a:cubicBezTo>
                    <a:pt x="256" y="83"/>
                    <a:pt x="370" y="0"/>
                    <a:pt x="453" y="0"/>
                  </a:cubicBezTo>
                  <a:cubicBezTo>
                    <a:pt x="536" y="0"/>
                    <a:pt x="605" y="98"/>
                    <a:pt x="680" y="136"/>
                  </a:cubicBezTo>
                  <a:cubicBezTo>
                    <a:pt x="755" y="174"/>
                    <a:pt x="869" y="204"/>
                    <a:pt x="907" y="227"/>
                  </a:cubicBezTo>
                </a:path>
              </a:pathLst>
            </a:cu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1834" name="Object 39"/>
            <p:cNvGraphicFramePr>
              <a:graphicFrameLocks noChangeAspect="1"/>
            </p:cNvGraphicFramePr>
            <p:nvPr/>
          </p:nvGraphicFramePr>
          <p:xfrm>
            <a:off x="2699" y="3203"/>
            <a:ext cx="105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4" name="公式" r:id="rId3" imgW="88900" imgH="152400" progId="Equation.3">
                    <p:embed/>
                  </p:oleObj>
                </mc:Choice>
                <mc:Fallback>
                  <p:oleObj name="公式" r:id="rId3" imgW="88900" imgH="1524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9" y="3203"/>
                          <a:ext cx="105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35" name="Object 40"/>
            <p:cNvGraphicFramePr>
              <a:graphicFrameLocks noChangeAspect="1"/>
            </p:cNvGraphicFramePr>
            <p:nvPr/>
          </p:nvGraphicFramePr>
          <p:xfrm>
            <a:off x="1746" y="2478"/>
            <a:ext cx="328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5" name="公式" r:id="rId5" imgW="279400" imgH="203200" progId="Equation.3">
                    <p:embed/>
                  </p:oleObj>
                </mc:Choice>
                <mc:Fallback>
                  <p:oleObj name="公式" r:id="rId5" imgW="279400" imgH="2032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478"/>
                          <a:ext cx="328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36" name="Object 71"/>
            <p:cNvGraphicFramePr>
              <a:graphicFrameLocks noChangeAspect="1"/>
            </p:cNvGraphicFramePr>
            <p:nvPr/>
          </p:nvGraphicFramePr>
          <p:xfrm>
            <a:off x="1202" y="2976"/>
            <a:ext cx="19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6" name="公式" r:id="rId7" imgW="165100" imgH="228600" progId="Equation.3">
                    <p:embed/>
                  </p:oleObj>
                </mc:Choice>
                <mc:Fallback>
                  <p:oleObj name="公式" r:id="rId7" imgW="165100" imgH="228600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2976"/>
                          <a:ext cx="195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37" name="Object 72"/>
            <p:cNvGraphicFramePr>
              <a:graphicFrameLocks noChangeAspect="1"/>
            </p:cNvGraphicFramePr>
            <p:nvPr/>
          </p:nvGraphicFramePr>
          <p:xfrm>
            <a:off x="1204" y="2659"/>
            <a:ext cx="22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7" name="公式" r:id="rId9" imgW="190500" imgH="228600" progId="Equation.3">
                    <p:embed/>
                  </p:oleObj>
                </mc:Choice>
                <mc:Fallback>
                  <p:oleObj name="公式" r:id="rId9" imgW="190500" imgH="228600" progId="Equation.3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4" y="2659"/>
                          <a:ext cx="225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1"/>
          <p:cNvGrpSpPr/>
          <p:nvPr/>
        </p:nvGrpSpPr>
        <p:grpSpPr bwMode="auto">
          <a:xfrm>
            <a:off x="5405438" y="3284538"/>
            <a:ext cx="1957387" cy="1671637"/>
            <a:chOff x="3873" y="2478"/>
            <a:chExt cx="1233" cy="1053"/>
          </a:xfrm>
        </p:grpSpPr>
        <p:grpSp>
          <p:nvGrpSpPr>
            <p:cNvPr id="31808" name="Group 83"/>
            <p:cNvGrpSpPr/>
            <p:nvPr/>
          </p:nvGrpSpPr>
          <p:grpSpPr bwMode="auto">
            <a:xfrm>
              <a:off x="4014" y="2750"/>
              <a:ext cx="862" cy="453"/>
              <a:chOff x="4014" y="2750"/>
              <a:chExt cx="862" cy="453"/>
            </a:xfrm>
          </p:grpSpPr>
          <p:sp>
            <p:nvSpPr>
              <p:cNvPr id="31822" name="Line 77"/>
              <p:cNvSpPr>
                <a:spLocks noChangeShapeType="1"/>
              </p:cNvSpPr>
              <p:nvPr/>
            </p:nvSpPr>
            <p:spPr bwMode="auto">
              <a:xfrm>
                <a:off x="4014" y="2750"/>
                <a:ext cx="86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823" name="Line 78"/>
              <p:cNvSpPr>
                <a:spLocks noChangeShapeType="1"/>
              </p:cNvSpPr>
              <p:nvPr/>
            </p:nvSpPr>
            <p:spPr bwMode="auto">
              <a:xfrm>
                <a:off x="4014" y="2840"/>
                <a:ext cx="86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824" name="Line 79"/>
              <p:cNvSpPr>
                <a:spLocks noChangeShapeType="1"/>
              </p:cNvSpPr>
              <p:nvPr/>
            </p:nvSpPr>
            <p:spPr bwMode="auto">
              <a:xfrm>
                <a:off x="4014" y="2931"/>
                <a:ext cx="86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825" name="Line 80"/>
              <p:cNvSpPr>
                <a:spLocks noChangeShapeType="1"/>
              </p:cNvSpPr>
              <p:nvPr/>
            </p:nvSpPr>
            <p:spPr bwMode="auto">
              <a:xfrm>
                <a:off x="4014" y="3022"/>
                <a:ext cx="86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826" name="Line 81"/>
              <p:cNvSpPr>
                <a:spLocks noChangeShapeType="1"/>
              </p:cNvSpPr>
              <p:nvPr/>
            </p:nvSpPr>
            <p:spPr bwMode="auto">
              <a:xfrm>
                <a:off x="4014" y="3113"/>
                <a:ext cx="86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827" name="Line 82"/>
              <p:cNvSpPr>
                <a:spLocks noChangeShapeType="1"/>
              </p:cNvSpPr>
              <p:nvPr/>
            </p:nvSpPr>
            <p:spPr bwMode="auto">
              <a:xfrm>
                <a:off x="4014" y="3203"/>
                <a:ext cx="862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1809" name="Line 44"/>
            <p:cNvSpPr>
              <a:spLocks noChangeShapeType="1"/>
            </p:cNvSpPr>
            <p:nvPr/>
          </p:nvSpPr>
          <p:spPr bwMode="auto">
            <a:xfrm>
              <a:off x="3993" y="3385"/>
              <a:ext cx="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10" name="Line 45"/>
            <p:cNvSpPr>
              <a:spLocks noChangeShapeType="1"/>
            </p:cNvSpPr>
            <p:nvPr/>
          </p:nvSpPr>
          <p:spPr bwMode="auto">
            <a:xfrm>
              <a:off x="3993" y="3203"/>
              <a:ext cx="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11" name="Line 46"/>
            <p:cNvSpPr>
              <a:spLocks noChangeShapeType="1"/>
            </p:cNvSpPr>
            <p:nvPr/>
          </p:nvSpPr>
          <p:spPr bwMode="auto">
            <a:xfrm>
              <a:off x="3993" y="3113"/>
              <a:ext cx="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12" name="Line 47"/>
            <p:cNvSpPr>
              <a:spLocks noChangeShapeType="1"/>
            </p:cNvSpPr>
            <p:nvPr/>
          </p:nvSpPr>
          <p:spPr bwMode="auto">
            <a:xfrm>
              <a:off x="3993" y="2750"/>
              <a:ext cx="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13" name="Line 48"/>
            <p:cNvSpPr>
              <a:spLocks noChangeShapeType="1"/>
            </p:cNvSpPr>
            <p:nvPr/>
          </p:nvSpPr>
          <p:spPr bwMode="auto">
            <a:xfrm>
              <a:off x="3993" y="2840"/>
              <a:ext cx="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14" name="Line 49"/>
            <p:cNvSpPr>
              <a:spLocks noChangeShapeType="1"/>
            </p:cNvSpPr>
            <p:nvPr/>
          </p:nvSpPr>
          <p:spPr bwMode="auto">
            <a:xfrm>
              <a:off x="3993" y="3021"/>
              <a:ext cx="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15" name="Line 51"/>
            <p:cNvSpPr>
              <a:spLocks noChangeShapeType="1"/>
            </p:cNvSpPr>
            <p:nvPr/>
          </p:nvSpPr>
          <p:spPr bwMode="auto">
            <a:xfrm>
              <a:off x="3993" y="2931"/>
              <a:ext cx="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16" name="Line 12"/>
            <p:cNvSpPr>
              <a:spLocks noChangeShapeType="1"/>
            </p:cNvSpPr>
            <p:nvPr/>
          </p:nvSpPr>
          <p:spPr bwMode="auto">
            <a:xfrm>
              <a:off x="3873" y="3294"/>
              <a:ext cx="10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17" name="Line 13"/>
            <p:cNvSpPr>
              <a:spLocks noChangeShapeType="1"/>
            </p:cNvSpPr>
            <p:nvPr/>
          </p:nvSpPr>
          <p:spPr bwMode="auto">
            <a:xfrm flipV="1">
              <a:off x="4014" y="2659"/>
              <a:ext cx="0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1818" name="Object 21"/>
            <p:cNvGraphicFramePr>
              <a:graphicFrameLocks noChangeAspect="1"/>
            </p:cNvGraphicFramePr>
            <p:nvPr/>
          </p:nvGraphicFramePr>
          <p:xfrm>
            <a:off x="4967" y="3203"/>
            <a:ext cx="139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8" name="公式" r:id="rId11" imgW="127000" imgH="139700" progId="Equation.3">
                    <p:embed/>
                  </p:oleObj>
                </mc:Choice>
                <mc:Fallback>
                  <p:oleObj name="公式" r:id="rId11" imgW="127000" imgH="1397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7" y="3203"/>
                          <a:ext cx="139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19" name="Object 22"/>
            <p:cNvGraphicFramePr>
              <a:graphicFrameLocks noChangeAspect="1"/>
            </p:cNvGraphicFramePr>
            <p:nvPr/>
          </p:nvGraphicFramePr>
          <p:xfrm>
            <a:off x="4108" y="2478"/>
            <a:ext cx="395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9" name="公式" r:id="rId13" imgW="292100" imgH="203200" progId="Equation.3">
                    <p:embed/>
                  </p:oleObj>
                </mc:Choice>
                <mc:Fallback>
                  <p:oleObj name="公式" r:id="rId13" imgW="292100" imgH="2032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8" y="2478"/>
                          <a:ext cx="395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20" name="Object 73"/>
            <p:cNvGraphicFramePr>
              <a:graphicFrameLocks noChangeAspect="1"/>
            </p:cNvGraphicFramePr>
            <p:nvPr/>
          </p:nvGraphicFramePr>
          <p:xfrm>
            <a:off x="4090" y="3284"/>
            <a:ext cx="105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0" name="公式" r:id="rId15" imgW="88900" imgH="164465" progId="Equation.3">
                    <p:embed/>
                  </p:oleObj>
                </mc:Choice>
                <mc:Fallback>
                  <p:oleObj name="公式" r:id="rId15" imgW="88900" imgH="164465" progId="Equation.3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0" y="3284"/>
                          <a:ext cx="105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821" name="Object 74"/>
            <p:cNvGraphicFramePr>
              <a:graphicFrameLocks noChangeAspect="1"/>
            </p:cNvGraphicFramePr>
            <p:nvPr/>
          </p:nvGraphicFramePr>
          <p:xfrm>
            <a:off x="4204" y="3294"/>
            <a:ext cx="150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1" name="公式" r:id="rId17" imgW="127000" imgH="165100" progId="Equation.3">
                    <p:embed/>
                  </p:oleObj>
                </mc:Choice>
                <mc:Fallback>
                  <p:oleObj name="公式" r:id="rId17" imgW="127000" imgH="165100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4" y="3294"/>
                          <a:ext cx="150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63"/>
          <p:cNvGrpSpPr/>
          <p:nvPr/>
        </p:nvGrpSpPr>
        <p:grpSpPr bwMode="auto">
          <a:xfrm>
            <a:off x="2028825" y="4364038"/>
            <a:ext cx="3621088" cy="106362"/>
            <a:chOff x="1746" y="3158"/>
            <a:chExt cx="2281" cy="67"/>
          </a:xfrm>
        </p:grpSpPr>
        <p:sp>
          <p:nvSpPr>
            <p:cNvPr id="31806" name="Line 53"/>
            <p:cNvSpPr>
              <a:spLocks noChangeShapeType="1"/>
            </p:cNvSpPr>
            <p:nvPr/>
          </p:nvSpPr>
          <p:spPr bwMode="auto">
            <a:xfrm>
              <a:off x="1746" y="3158"/>
              <a:ext cx="22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807" name="Oval 23"/>
            <p:cNvSpPr>
              <a:spLocks noChangeArrowheads="1"/>
            </p:cNvSpPr>
            <p:nvPr/>
          </p:nvSpPr>
          <p:spPr bwMode="auto">
            <a:xfrm>
              <a:off x="3993" y="3180"/>
              <a:ext cx="34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pSp>
        <p:nvGrpSpPr>
          <p:cNvPr id="6" name="Group 85"/>
          <p:cNvGrpSpPr/>
          <p:nvPr/>
        </p:nvGrpSpPr>
        <p:grpSpPr bwMode="auto">
          <a:xfrm>
            <a:off x="2244725" y="4075113"/>
            <a:ext cx="3625850" cy="504825"/>
            <a:chOff x="1882" y="2976"/>
            <a:chExt cx="2284" cy="318"/>
          </a:xfrm>
        </p:grpSpPr>
        <p:grpSp>
          <p:nvGrpSpPr>
            <p:cNvPr id="31800" name="Group 68"/>
            <p:cNvGrpSpPr/>
            <p:nvPr/>
          </p:nvGrpSpPr>
          <p:grpSpPr bwMode="auto">
            <a:xfrm>
              <a:off x="1882" y="2990"/>
              <a:ext cx="2284" cy="304"/>
              <a:chOff x="1882" y="2990"/>
              <a:chExt cx="2284" cy="304"/>
            </a:xfrm>
          </p:grpSpPr>
          <p:sp>
            <p:nvSpPr>
              <p:cNvPr id="31802" name="Line 14"/>
              <p:cNvSpPr>
                <a:spLocks noChangeShapeType="1"/>
              </p:cNvSpPr>
              <p:nvPr/>
            </p:nvSpPr>
            <p:spPr bwMode="auto">
              <a:xfrm>
                <a:off x="4150" y="302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1803" name="Group 64"/>
              <p:cNvGrpSpPr/>
              <p:nvPr/>
            </p:nvGrpSpPr>
            <p:grpSpPr bwMode="auto">
              <a:xfrm>
                <a:off x="1882" y="2990"/>
                <a:ext cx="2284" cy="53"/>
                <a:chOff x="1882" y="2990"/>
                <a:chExt cx="2284" cy="53"/>
              </a:xfrm>
            </p:grpSpPr>
            <p:sp>
              <p:nvSpPr>
                <p:cNvPr id="31804" name="Line 54"/>
                <p:cNvSpPr>
                  <a:spLocks noChangeShapeType="1"/>
                </p:cNvSpPr>
                <p:nvPr/>
              </p:nvSpPr>
              <p:spPr bwMode="auto">
                <a:xfrm>
                  <a:off x="1882" y="2990"/>
                  <a:ext cx="2223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1805" name="Oval 24"/>
                <p:cNvSpPr>
                  <a:spLocks noChangeArrowheads="1"/>
                </p:cNvSpPr>
                <p:nvPr/>
              </p:nvSpPr>
              <p:spPr bwMode="auto">
                <a:xfrm>
                  <a:off x="4131" y="2998"/>
                  <a:ext cx="35" cy="4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en-US" sz="3200" b="1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</p:grpSp>
        </p:grpSp>
        <p:sp>
          <p:nvSpPr>
            <p:cNvPr id="31801" name="Line 56"/>
            <p:cNvSpPr>
              <a:spLocks noChangeShapeType="1"/>
            </p:cNvSpPr>
            <p:nvPr/>
          </p:nvSpPr>
          <p:spPr bwMode="auto">
            <a:xfrm flipV="1">
              <a:off x="1882" y="2976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" name="Group 86"/>
          <p:cNvGrpSpPr/>
          <p:nvPr/>
        </p:nvGrpSpPr>
        <p:grpSpPr bwMode="auto">
          <a:xfrm>
            <a:off x="2460625" y="3932238"/>
            <a:ext cx="3625850" cy="647700"/>
            <a:chOff x="2018" y="2886"/>
            <a:chExt cx="2284" cy="408"/>
          </a:xfrm>
        </p:grpSpPr>
        <p:grpSp>
          <p:nvGrpSpPr>
            <p:cNvPr id="31795" name="Group 65"/>
            <p:cNvGrpSpPr/>
            <p:nvPr/>
          </p:nvGrpSpPr>
          <p:grpSpPr bwMode="auto">
            <a:xfrm>
              <a:off x="2018" y="2886"/>
              <a:ext cx="2284" cy="408"/>
              <a:chOff x="2018" y="2886"/>
              <a:chExt cx="2284" cy="408"/>
            </a:xfrm>
          </p:grpSpPr>
          <p:sp>
            <p:nvSpPr>
              <p:cNvPr id="31797" name="Line 55"/>
              <p:cNvSpPr>
                <a:spLocks noChangeShapeType="1"/>
              </p:cNvSpPr>
              <p:nvPr/>
            </p:nvSpPr>
            <p:spPr bwMode="auto">
              <a:xfrm flipH="1">
                <a:off x="2018" y="2886"/>
                <a:ext cx="22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98" name="Line 15"/>
              <p:cNvSpPr>
                <a:spLocks noChangeShapeType="1"/>
              </p:cNvSpPr>
              <p:nvPr/>
            </p:nvSpPr>
            <p:spPr bwMode="auto">
              <a:xfrm>
                <a:off x="4286" y="2932"/>
                <a:ext cx="0" cy="3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99" name="Oval 25"/>
              <p:cNvSpPr>
                <a:spLocks noChangeArrowheads="1"/>
              </p:cNvSpPr>
              <p:nvPr/>
            </p:nvSpPr>
            <p:spPr bwMode="auto">
              <a:xfrm>
                <a:off x="4268" y="2910"/>
                <a:ext cx="34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endParaRPr kumimoji="1" lang="zh-CN" altLang="en-US" sz="32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31796" name="Line 58"/>
            <p:cNvSpPr>
              <a:spLocks noChangeShapeType="1"/>
            </p:cNvSpPr>
            <p:nvPr/>
          </p:nvSpPr>
          <p:spPr bwMode="auto">
            <a:xfrm>
              <a:off x="2018" y="2886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" name="Group 87"/>
          <p:cNvGrpSpPr/>
          <p:nvPr/>
        </p:nvGrpSpPr>
        <p:grpSpPr bwMode="auto">
          <a:xfrm>
            <a:off x="2676525" y="3825875"/>
            <a:ext cx="3625850" cy="754063"/>
            <a:chOff x="2154" y="2819"/>
            <a:chExt cx="2284" cy="475"/>
          </a:xfrm>
        </p:grpSpPr>
        <p:grpSp>
          <p:nvGrpSpPr>
            <p:cNvPr id="31790" name="Group 66"/>
            <p:cNvGrpSpPr/>
            <p:nvPr/>
          </p:nvGrpSpPr>
          <p:grpSpPr bwMode="auto">
            <a:xfrm>
              <a:off x="2154" y="2819"/>
              <a:ext cx="2284" cy="475"/>
              <a:chOff x="2154" y="2819"/>
              <a:chExt cx="2284" cy="475"/>
            </a:xfrm>
          </p:grpSpPr>
          <p:sp>
            <p:nvSpPr>
              <p:cNvPr id="31792" name="Line 59"/>
              <p:cNvSpPr>
                <a:spLocks noChangeShapeType="1"/>
              </p:cNvSpPr>
              <p:nvPr/>
            </p:nvSpPr>
            <p:spPr bwMode="auto">
              <a:xfrm>
                <a:off x="2154" y="2840"/>
                <a:ext cx="22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93" name="Line 16"/>
              <p:cNvSpPr>
                <a:spLocks noChangeShapeType="1"/>
              </p:cNvSpPr>
              <p:nvPr/>
            </p:nvSpPr>
            <p:spPr bwMode="auto">
              <a:xfrm>
                <a:off x="4422" y="2841"/>
                <a:ext cx="0" cy="4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94" name="Oval 26"/>
              <p:cNvSpPr>
                <a:spLocks noChangeArrowheads="1"/>
              </p:cNvSpPr>
              <p:nvPr/>
            </p:nvSpPr>
            <p:spPr bwMode="auto">
              <a:xfrm>
                <a:off x="4403" y="2819"/>
                <a:ext cx="3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endParaRPr kumimoji="1" lang="zh-CN" altLang="en-US" sz="32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31791" name="Line 57"/>
            <p:cNvSpPr>
              <a:spLocks noChangeShapeType="1"/>
            </p:cNvSpPr>
            <p:nvPr/>
          </p:nvSpPr>
          <p:spPr bwMode="auto">
            <a:xfrm>
              <a:off x="2154" y="2840"/>
              <a:ext cx="0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" name="Group 88"/>
          <p:cNvGrpSpPr/>
          <p:nvPr/>
        </p:nvGrpSpPr>
        <p:grpSpPr bwMode="auto">
          <a:xfrm>
            <a:off x="2892425" y="3978275"/>
            <a:ext cx="3629025" cy="601663"/>
            <a:chOff x="2290" y="2915"/>
            <a:chExt cx="2286" cy="379"/>
          </a:xfrm>
        </p:grpSpPr>
        <p:grpSp>
          <p:nvGrpSpPr>
            <p:cNvPr id="31785" name="Group 75"/>
            <p:cNvGrpSpPr/>
            <p:nvPr/>
          </p:nvGrpSpPr>
          <p:grpSpPr bwMode="auto">
            <a:xfrm>
              <a:off x="2290" y="2915"/>
              <a:ext cx="2286" cy="379"/>
              <a:chOff x="2290" y="2915"/>
              <a:chExt cx="2286" cy="379"/>
            </a:xfrm>
          </p:grpSpPr>
          <p:sp>
            <p:nvSpPr>
              <p:cNvPr id="31787" name="Line 17"/>
              <p:cNvSpPr>
                <a:spLocks noChangeShapeType="1"/>
              </p:cNvSpPr>
              <p:nvPr/>
            </p:nvSpPr>
            <p:spPr bwMode="auto">
              <a:xfrm>
                <a:off x="4558" y="2931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88" name="Line 61"/>
              <p:cNvSpPr>
                <a:spLocks noChangeShapeType="1"/>
              </p:cNvSpPr>
              <p:nvPr/>
            </p:nvSpPr>
            <p:spPr bwMode="auto">
              <a:xfrm>
                <a:off x="2290" y="2976"/>
                <a:ext cx="22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89" name="Oval 27"/>
              <p:cNvSpPr>
                <a:spLocks noChangeArrowheads="1"/>
              </p:cNvSpPr>
              <p:nvPr/>
            </p:nvSpPr>
            <p:spPr bwMode="auto">
              <a:xfrm>
                <a:off x="4542" y="2915"/>
                <a:ext cx="34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endParaRPr kumimoji="1" lang="zh-CN" altLang="en-US" sz="32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31786" name="Line 60"/>
            <p:cNvSpPr>
              <a:spLocks noChangeShapeType="1"/>
            </p:cNvSpPr>
            <p:nvPr/>
          </p:nvSpPr>
          <p:spPr bwMode="auto">
            <a:xfrm>
              <a:off x="2290" y="2976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" name="Group 89"/>
          <p:cNvGrpSpPr/>
          <p:nvPr/>
        </p:nvGrpSpPr>
        <p:grpSpPr bwMode="auto">
          <a:xfrm>
            <a:off x="3108325" y="4113213"/>
            <a:ext cx="3625850" cy="466725"/>
            <a:chOff x="2426" y="3000"/>
            <a:chExt cx="2284" cy="294"/>
          </a:xfrm>
        </p:grpSpPr>
        <p:grpSp>
          <p:nvGrpSpPr>
            <p:cNvPr id="31780" name="Group 70"/>
            <p:cNvGrpSpPr/>
            <p:nvPr/>
          </p:nvGrpSpPr>
          <p:grpSpPr bwMode="auto">
            <a:xfrm>
              <a:off x="2426" y="3000"/>
              <a:ext cx="2284" cy="294"/>
              <a:chOff x="2426" y="3000"/>
              <a:chExt cx="2284" cy="294"/>
            </a:xfrm>
          </p:grpSpPr>
          <p:sp>
            <p:nvSpPr>
              <p:cNvPr id="31782" name="Line 69"/>
              <p:cNvSpPr>
                <a:spLocks noChangeShapeType="1"/>
              </p:cNvSpPr>
              <p:nvPr/>
            </p:nvSpPr>
            <p:spPr bwMode="auto">
              <a:xfrm>
                <a:off x="2426" y="3038"/>
                <a:ext cx="22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83" name="Line 18"/>
              <p:cNvSpPr>
                <a:spLocks noChangeShapeType="1"/>
              </p:cNvSpPr>
              <p:nvPr/>
            </p:nvSpPr>
            <p:spPr bwMode="auto">
              <a:xfrm>
                <a:off x="4694" y="302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1784" name="Oval 28"/>
              <p:cNvSpPr>
                <a:spLocks noChangeArrowheads="1"/>
              </p:cNvSpPr>
              <p:nvPr/>
            </p:nvSpPr>
            <p:spPr bwMode="auto">
              <a:xfrm>
                <a:off x="4675" y="3000"/>
                <a:ext cx="35" cy="45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endParaRPr kumimoji="1" lang="zh-CN" altLang="en-US" sz="32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31781" name="Line 62"/>
            <p:cNvSpPr>
              <a:spLocks noChangeShapeType="1"/>
            </p:cNvSpPr>
            <p:nvPr/>
          </p:nvSpPr>
          <p:spPr bwMode="auto">
            <a:xfrm flipV="1">
              <a:off x="2426" y="3022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1757" name="Group 106"/>
          <p:cNvGrpSpPr/>
          <p:nvPr/>
        </p:nvGrpSpPr>
        <p:grpSpPr bwMode="auto">
          <a:xfrm>
            <a:off x="922338" y="1412875"/>
            <a:ext cx="6219825" cy="731838"/>
            <a:chOff x="884" y="1616"/>
            <a:chExt cx="3918" cy="461"/>
          </a:xfrm>
        </p:grpSpPr>
        <p:sp>
          <p:nvSpPr>
            <p:cNvPr id="31770" name="Rectangle 93"/>
            <p:cNvSpPr>
              <a:spLocks noChangeArrowheads="1"/>
            </p:cNvSpPr>
            <p:nvPr/>
          </p:nvSpPr>
          <p:spPr bwMode="auto">
            <a:xfrm>
              <a:off x="1338" y="1706"/>
              <a:ext cx="1088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1771" name="Rectangle 94"/>
            <p:cNvSpPr>
              <a:spLocks noChangeArrowheads="1"/>
            </p:cNvSpPr>
            <p:nvPr/>
          </p:nvSpPr>
          <p:spPr bwMode="auto">
            <a:xfrm>
              <a:off x="3108" y="1706"/>
              <a:ext cx="1133" cy="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1772" name="Line 95"/>
            <p:cNvSpPr>
              <a:spLocks noChangeShapeType="1"/>
            </p:cNvSpPr>
            <p:nvPr/>
          </p:nvSpPr>
          <p:spPr bwMode="auto">
            <a:xfrm>
              <a:off x="884" y="1888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73" name="Line 96"/>
            <p:cNvSpPr>
              <a:spLocks noChangeShapeType="1"/>
            </p:cNvSpPr>
            <p:nvPr/>
          </p:nvSpPr>
          <p:spPr bwMode="auto">
            <a:xfrm>
              <a:off x="2426" y="1888"/>
              <a:ext cx="6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74" name="Line 97"/>
            <p:cNvSpPr>
              <a:spLocks noChangeShapeType="1"/>
            </p:cNvSpPr>
            <p:nvPr/>
          </p:nvSpPr>
          <p:spPr bwMode="auto">
            <a:xfrm>
              <a:off x="4241" y="1888"/>
              <a:ext cx="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1775" name="Object 98"/>
            <p:cNvGraphicFramePr>
              <a:graphicFrameLocks noChangeAspect="1"/>
            </p:cNvGraphicFramePr>
            <p:nvPr/>
          </p:nvGraphicFramePr>
          <p:xfrm>
            <a:off x="884" y="1616"/>
            <a:ext cx="406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2" name="公式" r:id="rId19" imgW="279400" imgH="203200" progId="Equation.3">
                    <p:embed/>
                  </p:oleObj>
                </mc:Choice>
                <mc:Fallback>
                  <p:oleObj name="公式" r:id="rId19" imgW="279400" imgH="203200" progId="Equation.3">
                    <p:embed/>
                    <p:pic>
                      <p:nvPicPr>
                        <p:cNvPr id="0" name="Object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" y="1616"/>
                          <a:ext cx="406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76" name="Object 99"/>
            <p:cNvGraphicFramePr>
              <a:graphicFrameLocks noChangeAspect="1"/>
            </p:cNvGraphicFramePr>
            <p:nvPr/>
          </p:nvGraphicFramePr>
          <p:xfrm>
            <a:off x="2472" y="1616"/>
            <a:ext cx="609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3" name="公式" r:id="rId21" imgW="419100" imgH="203200" progId="Equation.3">
                    <p:embed/>
                  </p:oleObj>
                </mc:Choice>
                <mc:Fallback>
                  <p:oleObj name="公式" r:id="rId21" imgW="419100" imgH="203200" progId="Equation.3">
                    <p:embed/>
                    <p:pic>
                      <p:nvPicPr>
                        <p:cNvPr id="0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2" y="1616"/>
                          <a:ext cx="609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77" name="Object 100"/>
            <p:cNvGraphicFramePr>
              <a:graphicFrameLocks noChangeAspect="1"/>
            </p:cNvGraphicFramePr>
            <p:nvPr/>
          </p:nvGraphicFramePr>
          <p:xfrm>
            <a:off x="4377" y="1616"/>
            <a:ext cx="425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4" name="公式" r:id="rId23" imgW="292100" imgH="203200" progId="Equation.3">
                    <p:embed/>
                  </p:oleObj>
                </mc:Choice>
                <mc:Fallback>
                  <p:oleObj name="公式" r:id="rId23" imgW="292100" imgH="203200" progId="Equation.3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" y="1616"/>
                          <a:ext cx="425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78" name="Text Box 101"/>
            <p:cNvSpPr txBox="1">
              <a:spLocks noChangeArrowheads="1"/>
            </p:cNvSpPr>
            <p:nvPr/>
          </p:nvSpPr>
          <p:spPr bwMode="auto">
            <a:xfrm>
              <a:off x="1545" y="1709"/>
              <a:ext cx="79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3200" b="1">
                  <a:latin typeface="Times New Roman" panose="02020603050405020304" pitchFamily="18" charset="0"/>
                  <a:ea typeface="楷体_GB2312" pitchFamily="49" charset="-122"/>
                </a:rPr>
                <a:t>抽样</a:t>
              </a:r>
              <a:endParaRPr kumimoji="1" lang="en-US" altLang="zh-CN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1779" name="Text Box 102"/>
            <p:cNvSpPr txBox="1">
              <a:spLocks noChangeArrowheads="1"/>
            </p:cNvSpPr>
            <p:nvPr/>
          </p:nvSpPr>
          <p:spPr bwMode="auto">
            <a:xfrm>
              <a:off x="3390" y="1709"/>
              <a:ext cx="63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3200" b="1">
                  <a:latin typeface="Times New Roman" panose="02020603050405020304" pitchFamily="18" charset="0"/>
                  <a:ea typeface="楷体_GB2312" pitchFamily="49" charset="-122"/>
                </a:rPr>
                <a:t>量化</a:t>
              </a:r>
              <a:endParaRPr kumimoji="1" lang="en-US" altLang="zh-CN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graphicFrame>
        <p:nvGraphicFramePr>
          <p:cNvPr id="405607" name="Object 103"/>
          <p:cNvGraphicFramePr>
            <a:graphicFrameLocks noChangeAspect="1"/>
          </p:cNvGraphicFramePr>
          <p:nvPr/>
        </p:nvGraphicFramePr>
        <p:xfrm>
          <a:off x="5353050" y="4232275"/>
          <a:ext cx="2889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5" name="公式" r:id="rId25" imgW="152400" imgH="215900" progId="Equation.3">
                  <p:embed/>
                </p:oleObj>
              </mc:Choice>
              <mc:Fallback>
                <p:oleObj name="公式" r:id="rId25" imgW="152400" imgH="21590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050" y="4232275"/>
                        <a:ext cx="2889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608" name="Object 104"/>
          <p:cNvGraphicFramePr>
            <a:graphicFrameLocks noChangeAspect="1"/>
          </p:cNvGraphicFramePr>
          <p:nvPr/>
        </p:nvGraphicFramePr>
        <p:xfrm>
          <a:off x="5327650" y="4029075"/>
          <a:ext cx="3143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6" name="公式" r:id="rId27" imgW="165100" imgH="215900" progId="Equation.3">
                  <p:embed/>
                </p:oleObj>
              </mc:Choice>
              <mc:Fallback>
                <p:oleObj name="公式" r:id="rId27" imgW="165100" imgH="215900" progId="Equation.3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650" y="4029075"/>
                        <a:ext cx="3143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5609" name="Object 105"/>
          <p:cNvGraphicFramePr>
            <a:graphicFrameLocks noChangeAspect="1"/>
          </p:cNvGraphicFramePr>
          <p:nvPr/>
        </p:nvGraphicFramePr>
        <p:xfrm>
          <a:off x="5268913" y="3500438"/>
          <a:ext cx="384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7" name="公式" r:id="rId29" imgW="203200" imgH="228600" progId="Equation.3">
                  <p:embed/>
                </p:oleObj>
              </mc:Choice>
              <mc:Fallback>
                <p:oleObj name="公式" r:id="rId29" imgW="203200" imgH="228600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3500438"/>
                        <a:ext cx="3841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906588" y="2195513"/>
            <a:ext cx="11080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Sampling</a:t>
            </a:r>
            <a:endParaRPr lang="zh-CN" altLang="en-US" dirty="0">
              <a:solidFill>
                <a:schemeClr val="accent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645025" y="2216150"/>
            <a:ext cx="1570038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Quantization</a:t>
            </a:r>
            <a:endParaRPr lang="zh-CN" altLang="en-US" dirty="0">
              <a:solidFill>
                <a:schemeClr val="accent5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7" name="Oval 28"/>
          <p:cNvSpPr>
            <a:spLocks noChangeArrowheads="1"/>
          </p:cNvSpPr>
          <p:nvPr/>
        </p:nvSpPr>
        <p:spPr bwMode="auto">
          <a:xfrm>
            <a:off x="2009775" y="4341813"/>
            <a:ext cx="55563" cy="714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kumimoji="1" lang="zh-CN" altLang="en-US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8" name="Oval 28"/>
          <p:cNvSpPr>
            <a:spLocks noChangeArrowheads="1"/>
          </p:cNvSpPr>
          <p:nvPr/>
        </p:nvSpPr>
        <p:spPr bwMode="auto">
          <a:xfrm>
            <a:off x="2220913" y="4051300"/>
            <a:ext cx="55562" cy="714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kumimoji="1" lang="zh-CN" altLang="en-US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9" name="Oval 28"/>
          <p:cNvSpPr>
            <a:spLocks noChangeArrowheads="1"/>
          </p:cNvSpPr>
          <p:nvPr/>
        </p:nvSpPr>
        <p:spPr bwMode="auto">
          <a:xfrm>
            <a:off x="2424113" y="3886200"/>
            <a:ext cx="55562" cy="714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kumimoji="1" lang="zh-CN" altLang="en-US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0" name="Oval 28"/>
          <p:cNvSpPr>
            <a:spLocks noChangeArrowheads="1"/>
          </p:cNvSpPr>
          <p:nvPr/>
        </p:nvSpPr>
        <p:spPr bwMode="auto">
          <a:xfrm>
            <a:off x="2636838" y="3824288"/>
            <a:ext cx="55562" cy="714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kumimoji="1" lang="zh-CN" altLang="en-US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1" name="Oval 28"/>
          <p:cNvSpPr>
            <a:spLocks noChangeArrowheads="1"/>
          </p:cNvSpPr>
          <p:nvPr/>
        </p:nvSpPr>
        <p:spPr bwMode="auto">
          <a:xfrm>
            <a:off x="2863850" y="4027488"/>
            <a:ext cx="55563" cy="7143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kumimoji="1" lang="zh-CN" altLang="en-US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2" name="Oval 28"/>
          <p:cNvSpPr>
            <a:spLocks noChangeArrowheads="1"/>
          </p:cNvSpPr>
          <p:nvPr/>
        </p:nvSpPr>
        <p:spPr bwMode="auto">
          <a:xfrm>
            <a:off x="3087688" y="4137025"/>
            <a:ext cx="57150" cy="714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kumimoji="1" lang="zh-CN" altLang="en-US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529263" y="2735263"/>
            <a:ext cx="1568450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Quantum:</a:t>
            </a:r>
            <a:r>
              <a:rPr lang="zh-CN" altLang="en-US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量子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5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5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5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5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35" grpId="0"/>
      <p:bldP spid="40553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2"/>
          <p:cNvGrpSpPr/>
          <p:nvPr/>
        </p:nvGrpSpPr>
        <p:grpSpPr bwMode="auto">
          <a:xfrm>
            <a:off x="719138" y="700088"/>
            <a:ext cx="7561262" cy="5753100"/>
            <a:chOff x="930" y="335"/>
            <a:chExt cx="4257" cy="2982"/>
          </a:xfrm>
        </p:grpSpPr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" y="527"/>
              <a:ext cx="4257" cy="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2" name="Text Box 4"/>
            <p:cNvSpPr txBox="1">
              <a:spLocks noChangeArrowheads="1"/>
            </p:cNvSpPr>
            <p:nvPr/>
          </p:nvSpPr>
          <p:spPr bwMode="auto">
            <a:xfrm>
              <a:off x="1036" y="335"/>
              <a:ext cx="242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模拟信号的数字化</a:t>
              </a:r>
            </a:p>
          </p:txBody>
        </p:sp>
        <p:sp>
          <p:nvSpPr>
            <p:cNvPr id="32773" name="Text Box 5"/>
            <p:cNvSpPr txBox="1">
              <a:spLocks noChangeArrowheads="1"/>
            </p:cNvSpPr>
            <p:nvPr/>
          </p:nvSpPr>
          <p:spPr bwMode="auto">
            <a:xfrm>
              <a:off x="3697" y="904"/>
              <a:ext cx="525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数字信号</a:t>
              </a:r>
              <a:endParaRPr kumimoji="1" lang="zh-CN" altLang="en-US" sz="1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774" name="Text Box 6"/>
            <p:cNvSpPr txBox="1">
              <a:spLocks noChangeArrowheads="1"/>
            </p:cNvSpPr>
            <p:nvPr/>
          </p:nvSpPr>
          <p:spPr bwMode="auto">
            <a:xfrm>
              <a:off x="1036" y="678"/>
              <a:ext cx="351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数码</a:t>
              </a:r>
              <a:endParaRPr kumimoji="1" lang="zh-CN" altLang="en-US" sz="1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775" name="Text Box 7"/>
            <p:cNvSpPr txBox="1">
              <a:spLocks noChangeArrowheads="1"/>
            </p:cNvSpPr>
            <p:nvPr/>
          </p:nvSpPr>
          <p:spPr bwMode="auto">
            <a:xfrm>
              <a:off x="1356" y="678"/>
              <a:ext cx="583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量化电平</a:t>
              </a:r>
              <a:endParaRPr kumimoji="1" lang="zh-CN" altLang="en-US" sz="1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776" name="Text Box 8"/>
            <p:cNvSpPr txBox="1">
              <a:spLocks noChangeArrowheads="1"/>
            </p:cNvSpPr>
            <p:nvPr/>
          </p:nvSpPr>
          <p:spPr bwMode="auto">
            <a:xfrm>
              <a:off x="4442" y="1733"/>
              <a:ext cx="584" cy="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模拟信号</a:t>
              </a:r>
              <a:endParaRPr kumimoji="1" lang="zh-CN" altLang="en-US" sz="1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777" name="Text Box 9"/>
            <p:cNvSpPr txBox="1">
              <a:spLocks noChangeArrowheads="1"/>
            </p:cNvSpPr>
            <p:nvPr/>
          </p:nvSpPr>
          <p:spPr bwMode="auto">
            <a:xfrm>
              <a:off x="4049" y="1060"/>
              <a:ext cx="786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采样保持信号</a:t>
              </a:r>
              <a:endParaRPr kumimoji="1" lang="zh-CN" altLang="en-US" sz="1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2778" name="Text Box 10"/>
            <p:cNvSpPr txBox="1">
              <a:spLocks noChangeArrowheads="1"/>
            </p:cNvSpPr>
            <p:nvPr/>
          </p:nvSpPr>
          <p:spPr bwMode="auto">
            <a:xfrm>
              <a:off x="4336" y="1432"/>
              <a:ext cx="54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量化电平</a:t>
              </a:r>
              <a:endParaRPr kumimoji="1" lang="zh-CN" altLang="en-US" sz="1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Group 2"/>
          <p:cNvGrpSpPr/>
          <p:nvPr/>
        </p:nvGrpSpPr>
        <p:grpSpPr bwMode="auto">
          <a:xfrm>
            <a:off x="827088" y="692150"/>
            <a:ext cx="6834187" cy="5472113"/>
            <a:chOff x="1788" y="482"/>
            <a:chExt cx="3587" cy="3215"/>
          </a:xfrm>
        </p:grpSpPr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1" t="2744" b="8669"/>
            <a:stretch>
              <a:fillRect/>
            </a:stretch>
          </p:blipFill>
          <p:spPr bwMode="auto">
            <a:xfrm>
              <a:off x="1938" y="886"/>
              <a:ext cx="3437" cy="2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6" name="Text Box 4"/>
            <p:cNvSpPr txBox="1">
              <a:spLocks noChangeArrowheads="1"/>
            </p:cNvSpPr>
            <p:nvPr/>
          </p:nvSpPr>
          <p:spPr bwMode="auto">
            <a:xfrm>
              <a:off x="1788" y="482"/>
              <a:ext cx="2538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280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数字信号转化成模拟信号</a:t>
              </a:r>
              <a:endParaRPr kumimoji="1" lang="zh-CN" altLang="en-US" sz="28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3797" name="Text Box 5"/>
            <p:cNvSpPr txBox="1">
              <a:spLocks noChangeArrowheads="1"/>
            </p:cNvSpPr>
            <p:nvPr/>
          </p:nvSpPr>
          <p:spPr bwMode="auto">
            <a:xfrm>
              <a:off x="4195" y="1152"/>
              <a:ext cx="62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数字信号</a:t>
              </a:r>
              <a:endParaRPr kumimoji="1" lang="zh-CN" altLang="en-US" sz="1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798" name="Text Box 6"/>
            <p:cNvSpPr txBox="1">
              <a:spLocks noChangeArrowheads="1"/>
            </p:cNvSpPr>
            <p:nvPr/>
          </p:nvSpPr>
          <p:spPr bwMode="auto">
            <a:xfrm>
              <a:off x="1791" y="886"/>
              <a:ext cx="454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数码</a:t>
              </a:r>
              <a:endParaRPr kumimoji="1" lang="zh-CN" altLang="en-US" sz="1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799" name="Text Box 7"/>
            <p:cNvSpPr txBox="1">
              <a:spLocks noChangeArrowheads="1"/>
            </p:cNvSpPr>
            <p:nvPr/>
          </p:nvSpPr>
          <p:spPr bwMode="auto">
            <a:xfrm>
              <a:off x="2126" y="886"/>
              <a:ext cx="51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量化电平</a:t>
              </a:r>
              <a:endParaRPr kumimoji="1" lang="zh-CN" altLang="en-US" sz="1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800" name="Text Box 8"/>
            <p:cNvSpPr txBox="1">
              <a:spLocks noChangeArrowheads="1"/>
            </p:cNvSpPr>
            <p:nvPr/>
          </p:nvSpPr>
          <p:spPr bwMode="auto">
            <a:xfrm>
              <a:off x="4513" y="1330"/>
              <a:ext cx="738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D/A</a:t>
              </a:r>
              <a:r>
                <a:rPr kumimoji="1"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输出信号</a:t>
              </a:r>
              <a:endParaRPr kumimoji="1" lang="zh-CN" altLang="en-US" sz="1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801" name="Text Box 9"/>
            <p:cNvSpPr txBox="1">
              <a:spLocks noChangeArrowheads="1"/>
            </p:cNvSpPr>
            <p:nvPr/>
          </p:nvSpPr>
          <p:spPr bwMode="auto">
            <a:xfrm>
              <a:off x="4732" y="1597"/>
              <a:ext cx="509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zh-CN" altLang="en-US" sz="12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模拟信号</a:t>
              </a:r>
              <a:endParaRPr kumimoji="1" lang="zh-CN" altLang="en-US" sz="1200" b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1" name="Rectangle 3"/>
          <p:cNvSpPr>
            <a:spLocks noGrp="1" noChangeArrowheads="1"/>
          </p:cNvSpPr>
          <p:nvPr>
            <p:ph idx="1"/>
          </p:nvPr>
        </p:nvSpPr>
        <p:spPr>
          <a:xfrm>
            <a:off x="692150" y="827088"/>
            <a:ext cx="7620000" cy="131603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3200">
                <a:solidFill>
                  <a:srgbClr val="A5002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抽样和抽样定理</a:t>
            </a:r>
          </a:p>
          <a:p>
            <a:pPr eaLnBrk="1" hangingPunct="1"/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理想抽样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1404938" y="2408238"/>
            <a:ext cx="2514600" cy="1184275"/>
            <a:chOff x="1659" y="3022"/>
            <a:chExt cx="1584" cy="746"/>
          </a:xfrm>
        </p:grpSpPr>
        <p:grpSp>
          <p:nvGrpSpPr>
            <p:cNvPr id="34859" name="Group 5"/>
            <p:cNvGrpSpPr/>
            <p:nvPr/>
          </p:nvGrpSpPr>
          <p:grpSpPr bwMode="auto">
            <a:xfrm>
              <a:off x="2247" y="3129"/>
              <a:ext cx="318" cy="317"/>
              <a:chOff x="1292" y="2659"/>
              <a:chExt cx="318" cy="317"/>
            </a:xfrm>
          </p:grpSpPr>
          <p:sp>
            <p:nvSpPr>
              <p:cNvPr id="34866" name="Oval 6"/>
              <p:cNvSpPr>
                <a:spLocks noChangeArrowheads="1"/>
              </p:cNvSpPr>
              <p:nvPr/>
            </p:nvSpPr>
            <p:spPr bwMode="auto">
              <a:xfrm>
                <a:off x="1292" y="2659"/>
                <a:ext cx="318" cy="31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endParaRPr kumimoji="1" lang="zh-CN" altLang="en-US" sz="32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34867" name="Line 7"/>
              <p:cNvSpPr>
                <a:spLocks noChangeShapeType="1"/>
              </p:cNvSpPr>
              <p:nvPr/>
            </p:nvSpPr>
            <p:spPr bwMode="auto">
              <a:xfrm>
                <a:off x="1383" y="2750"/>
                <a:ext cx="136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68" name="Line 8"/>
              <p:cNvSpPr>
                <a:spLocks noChangeShapeType="1"/>
              </p:cNvSpPr>
              <p:nvPr/>
            </p:nvSpPr>
            <p:spPr bwMode="auto">
              <a:xfrm flipH="1">
                <a:off x="1383" y="2750"/>
                <a:ext cx="136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860" name="Line 9"/>
            <p:cNvSpPr>
              <a:spLocks noChangeShapeType="1"/>
            </p:cNvSpPr>
            <p:nvPr/>
          </p:nvSpPr>
          <p:spPr bwMode="auto">
            <a:xfrm>
              <a:off x="1748" y="3310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61" name="Line 10"/>
            <p:cNvSpPr>
              <a:spLocks noChangeShapeType="1"/>
            </p:cNvSpPr>
            <p:nvPr/>
          </p:nvSpPr>
          <p:spPr bwMode="auto">
            <a:xfrm>
              <a:off x="2565" y="3294"/>
              <a:ext cx="6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62" name="Line 11"/>
            <p:cNvSpPr>
              <a:spLocks noChangeShapeType="1"/>
            </p:cNvSpPr>
            <p:nvPr/>
          </p:nvSpPr>
          <p:spPr bwMode="auto">
            <a:xfrm flipV="1">
              <a:off x="2409" y="344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4863" name="Object 12"/>
            <p:cNvGraphicFramePr>
              <a:graphicFrameLocks noChangeAspect="1"/>
            </p:cNvGraphicFramePr>
            <p:nvPr/>
          </p:nvGraphicFramePr>
          <p:xfrm>
            <a:off x="1659" y="3065"/>
            <a:ext cx="359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87" name="公式" r:id="rId3" imgW="279400" imgH="203200" progId="Equation.3">
                    <p:embed/>
                  </p:oleObj>
                </mc:Choice>
                <mc:Fallback>
                  <p:oleObj name="公式" r:id="rId3" imgW="279400" imgH="2032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9" y="3065"/>
                          <a:ext cx="359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4" name="Object 13"/>
            <p:cNvGraphicFramePr>
              <a:graphicFrameLocks noChangeAspect="1"/>
            </p:cNvGraphicFramePr>
            <p:nvPr/>
          </p:nvGraphicFramePr>
          <p:xfrm>
            <a:off x="2409" y="3485"/>
            <a:ext cx="425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88" name="公式" r:id="rId5" imgW="304800" imgH="203200" progId="Equation.3">
                    <p:embed/>
                  </p:oleObj>
                </mc:Choice>
                <mc:Fallback>
                  <p:oleObj name="公式" r:id="rId5" imgW="304800" imgH="2032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9" y="3485"/>
                          <a:ext cx="425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65" name="Object 14"/>
            <p:cNvGraphicFramePr>
              <a:graphicFrameLocks noChangeAspect="1"/>
            </p:cNvGraphicFramePr>
            <p:nvPr/>
          </p:nvGraphicFramePr>
          <p:xfrm>
            <a:off x="2813" y="3022"/>
            <a:ext cx="430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89" name="公式" r:id="rId7" imgW="355600" imgH="241300" progId="Equation.3">
                    <p:embed/>
                  </p:oleObj>
                </mc:Choice>
                <mc:Fallback>
                  <p:oleObj name="公式" r:id="rId7" imgW="355600" imgH="2413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3" y="3022"/>
                          <a:ext cx="430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6543" name="Object 15"/>
          <p:cNvGraphicFramePr>
            <a:graphicFrameLocks noChangeAspect="1"/>
          </p:cNvGraphicFramePr>
          <p:nvPr/>
        </p:nvGraphicFramePr>
        <p:xfrm>
          <a:off x="4710113" y="3028950"/>
          <a:ext cx="2814637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0" name="公式" r:id="rId9" imgW="1066800" imgH="241300" progId="Equation.3">
                  <p:embed/>
                </p:oleObj>
              </mc:Choice>
              <mc:Fallback>
                <p:oleObj name="公式" r:id="rId9" imgW="1066800" imgH="2413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0113" y="3028950"/>
                        <a:ext cx="2814637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5"/>
          <p:cNvGrpSpPr/>
          <p:nvPr/>
        </p:nvGrpSpPr>
        <p:grpSpPr bwMode="auto">
          <a:xfrm>
            <a:off x="684213" y="4083050"/>
            <a:ext cx="1871662" cy="1511300"/>
            <a:chOff x="1338" y="2342"/>
            <a:chExt cx="1179" cy="952"/>
          </a:xfrm>
        </p:grpSpPr>
        <p:sp>
          <p:nvSpPr>
            <p:cNvPr id="34854" name="Line 17"/>
            <p:cNvSpPr>
              <a:spLocks noChangeShapeType="1"/>
            </p:cNvSpPr>
            <p:nvPr/>
          </p:nvSpPr>
          <p:spPr bwMode="auto">
            <a:xfrm>
              <a:off x="1338" y="3158"/>
              <a:ext cx="10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55" name="Line 18"/>
            <p:cNvSpPr>
              <a:spLocks noChangeShapeType="1"/>
            </p:cNvSpPr>
            <p:nvPr/>
          </p:nvSpPr>
          <p:spPr bwMode="auto">
            <a:xfrm flipV="1">
              <a:off x="1523" y="2523"/>
              <a:ext cx="0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56" name="Freeform 19"/>
            <p:cNvSpPr/>
            <p:nvPr/>
          </p:nvSpPr>
          <p:spPr bwMode="auto">
            <a:xfrm>
              <a:off x="1523" y="2705"/>
              <a:ext cx="741" cy="317"/>
            </a:xfrm>
            <a:custGeom>
              <a:avLst/>
              <a:gdLst>
                <a:gd name="T0" fmla="*/ 0 w 907"/>
                <a:gd name="T1" fmla="*/ 317 h 317"/>
                <a:gd name="T2" fmla="*/ 2 w 907"/>
                <a:gd name="T3" fmla="*/ 136 h 317"/>
                <a:gd name="T4" fmla="*/ 5 w 907"/>
                <a:gd name="T5" fmla="*/ 0 h 317"/>
                <a:gd name="T6" fmla="*/ 7 w 907"/>
                <a:gd name="T7" fmla="*/ 136 h 317"/>
                <a:gd name="T8" fmla="*/ 9 w 907"/>
                <a:gd name="T9" fmla="*/ 227 h 3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7"/>
                <a:gd name="T16" fmla="*/ 0 h 317"/>
                <a:gd name="T17" fmla="*/ 907 w 907"/>
                <a:gd name="T18" fmla="*/ 317 h 3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7" h="317">
                  <a:moveTo>
                    <a:pt x="0" y="317"/>
                  </a:moveTo>
                  <a:cubicBezTo>
                    <a:pt x="53" y="253"/>
                    <a:pt x="106" y="189"/>
                    <a:pt x="181" y="136"/>
                  </a:cubicBezTo>
                  <a:cubicBezTo>
                    <a:pt x="256" y="83"/>
                    <a:pt x="370" y="0"/>
                    <a:pt x="453" y="0"/>
                  </a:cubicBezTo>
                  <a:cubicBezTo>
                    <a:pt x="536" y="0"/>
                    <a:pt x="605" y="98"/>
                    <a:pt x="680" y="136"/>
                  </a:cubicBezTo>
                  <a:cubicBezTo>
                    <a:pt x="755" y="174"/>
                    <a:pt x="869" y="204"/>
                    <a:pt x="907" y="227"/>
                  </a:cubicBezTo>
                </a:path>
              </a:pathLst>
            </a:cu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4857" name="Object 20"/>
            <p:cNvGraphicFramePr>
              <a:graphicFrameLocks noChangeAspect="1"/>
            </p:cNvGraphicFramePr>
            <p:nvPr/>
          </p:nvGraphicFramePr>
          <p:xfrm>
            <a:off x="2412" y="3031"/>
            <a:ext cx="105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1" name="公式" r:id="rId11" imgW="88900" imgH="152400" progId="Equation.3">
                    <p:embed/>
                  </p:oleObj>
                </mc:Choice>
                <mc:Fallback>
                  <p:oleObj name="公式" r:id="rId11" imgW="88900" imgH="1524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2" y="3031"/>
                          <a:ext cx="105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8" name="Object 21"/>
            <p:cNvGraphicFramePr>
              <a:graphicFrameLocks noChangeAspect="1"/>
            </p:cNvGraphicFramePr>
            <p:nvPr/>
          </p:nvGraphicFramePr>
          <p:xfrm>
            <a:off x="1609" y="2342"/>
            <a:ext cx="328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2" name="公式" r:id="rId13" imgW="279400" imgH="203200" progId="Equation.3">
                    <p:embed/>
                  </p:oleObj>
                </mc:Choice>
                <mc:Fallback>
                  <p:oleObj name="公式" r:id="rId13" imgW="279400" imgH="2032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9" y="2342"/>
                          <a:ext cx="328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71"/>
          <p:cNvGrpSpPr/>
          <p:nvPr/>
        </p:nvGrpSpPr>
        <p:grpSpPr bwMode="auto">
          <a:xfrm>
            <a:off x="6149975" y="4024313"/>
            <a:ext cx="2239963" cy="1755775"/>
            <a:chOff x="4190" y="2986"/>
            <a:chExt cx="1411" cy="1106"/>
          </a:xfrm>
        </p:grpSpPr>
        <p:sp>
          <p:nvSpPr>
            <p:cNvPr id="34842" name="Line 23"/>
            <p:cNvSpPr>
              <a:spLocks noChangeShapeType="1"/>
            </p:cNvSpPr>
            <p:nvPr/>
          </p:nvSpPr>
          <p:spPr bwMode="auto">
            <a:xfrm>
              <a:off x="4190" y="3838"/>
              <a:ext cx="123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43" name="Line 24"/>
            <p:cNvSpPr>
              <a:spLocks noChangeShapeType="1"/>
            </p:cNvSpPr>
            <p:nvPr/>
          </p:nvSpPr>
          <p:spPr bwMode="auto">
            <a:xfrm flipV="1">
              <a:off x="4335" y="3194"/>
              <a:ext cx="0" cy="7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44" name="Line 25"/>
            <p:cNvSpPr>
              <a:spLocks noChangeShapeType="1"/>
            </p:cNvSpPr>
            <p:nvPr/>
          </p:nvSpPr>
          <p:spPr bwMode="auto">
            <a:xfrm>
              <a:off x="4468" y="356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45" name="Line 26"/>
            <p:cNvSpPr>
              <a:spLocks noChangeShapeType="1"/>
            </p:cNvSpPr>
            <p:nvPr/>
          </p:nvSpPr>
          <p:spPr bwMode="auto">
            <a:xfrm>
              <a:off x="4604" y="3476"/>
              <a:ext cx="0" cy="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46" name="Line 27"/>
            <p:cNvSpPr>
              <a:spLocks noChangeShapeType="1"/>
            </p:cNvSpPr>
            <p:nvPr/>
          </p:nvSpPr>
          <p:spPr bwMode="auto">
            <a:xfrm>
              <a:off x="4740" y="3385"/>
              <a:ext cx="0" cy="4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47" name="Line 28"/>
            <p:cNvSpPr>
              <a:spLocks noChangeShapeType="1"/>
            </p:cNvSpPr>
            <p:nvPr/>
          </p:nvSpPr>
          <p:spPr bwMode="auto">
            <a:xfrm>
              <a:off x="4876" y="3430"/>
              <a:ext cx="0" cy="4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48" name="Line 29"/>
            <p:cNvSpPr>
              <a:spLocks noChangeShapeType="1"/>
            </p:cNvSpPr>
            <p:nvPr/>
          </p:nvSpPr>
          <p:spPr bwMode="auto">
            <a:xfrm>
              <a:off x="5012" y="3521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49" name="Line 30"/>
            <p:cNvSpPr>
              <a:spLocks noChangeShapeType="1"/>
            </p:cNvSpPr>
            <p:nvPr/>
          </p:nvSpPr>
          <p:spPr bwMode="auto">
            <a:xfrm>
              <a:off x="5148" y="356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50" name="Line 31"/>
            <p:cNvSpPr>
              <a:spLocks noChangeShapeType="1"/>
            </p:cNvSpPr>
            <p:nvPr/>
          </p:nvSpPr>
          <p:spPr bwMode="auto">
            <a:xfrm>
              <a:off x="5284" y="3612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4851" name="Object 32"/>
            <p:cNvGraphicFramePr>
              <a:graphicFrameLocks noChangeAspect="1"/>
            </p:cNvGraphicFramePr>
            <p:nvPr/>
          </p:nvGraphicFramePr>
          <p:xfrm>
            <a:off x="5284" y="3838"/>
            <a:ext cx="317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3" name="公式" r:id="rId15" imgW="228600" imgH="177800" progId="Equation.3">
                    <p:embed/>
                  </p:oleObj>
                </mc:Choice>
                <mc:Fallback>
                  <p:oleObj name="公式" r:id="rId15" imgW="228600" imgH="1778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4" y="3838"/>
                          <a:ext cx="317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52" name="Line 42"/>
            <p:cNvSpPr>
              <a:spLocks noChangeShapeType="1"/>
            </p:cNvSpPr>
            <p:nvPr/>
          </p:nvSpPr>
          <p:spPr bwMode="auto">
            <a:xfrm flipV="1">
              <a:off x="4338" y="3693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4853" name="Object 43"/>
            <p:cNvGraphicFramePr>
              <a:graphicFrameLocks noChangeAspect="1"/>
            </p:cNvGraphicFramePr>
            <p:nvPr/>
          </p:nvGraphicFramePr>
          <p:xfrm>
            <a:off x="4333" y="2986"/>
            <a:ext cx="417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4" name="公式" r:id="rId17" imgW="355600" imgH="241300" progId="Equation.3">
                    <p:embed/>
                  </p:oleObj>
                </mc:Choice>
                <mc:Fallback>
                  <p:oleObj name="公式" r:id="rId17" imgW="355600" imgH="24130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3" y="2986"/>
                          <a:ext cx="417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69"/>
          <p:cNvGrpSpPr/>
          <p:nvPr/>
        </p:nvGrpSpPr>
        <p:grpSpPr bwMode="auto">
          <a:xfrm>
            <a:off x="3421063" y="4083050"/>
            <a:ext cx="2159000" cy="1741488"/>
            <a:chOff x="2200" y="2342"/>
            <a:chExt cx="1360" cy="1097"/>
          </a:xfrm>
        </p:grpSpPr>
        <p:graphicFrame>
          <p:nvGraphicFramePr>
            <p:cNvPr id="34827" name="Object 33"/>
            <p:cNvGraphicFramePr>
              <a:graphicFrameLocks noChangeAspect="1"/>
            </p:cNvGraphicFramePr>
            <p:nvPr/>
          </p:nvGraphicFramePr>
          <p:xfrm>
            <a:off x="3198" y="2976"/>
            <a:ext cx="241" cy="1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5" name="公式" r:id="rId19" imgW="177165" imgH="76200" progId="Equation.3">
                    <p:embed/>
                  </p:oleObj>
                </mc:Choice>
                <mc:Fallback>
                  <p:oleObj name="公式" r:id="rId19" imgW="177165" imgH="762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8" y="2976"/>
                          <a:ext cx="241" cy="1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28" name="Line 47"/>
            <p:cNvSpPr>
              <a:spLocks noChangeShapeType="1"/>
            </p:cNvSpPr>
            <p:nvPr/>
          </p:nvSpPr>
          <p:spPr bwMode="auto">
            <a:xfrm>
              <a:off x="2426" y="3158"/>
              <a:ext cx="10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29" name="Line 48"/>
            <p:cNvSpPr>
              <a:spLocks noChangeShapeType="1"/>
            </p:cNvSpPr>
            <p:nvPr/>
          </p:nvSpPr>
          <p:spPr bwMode="auto">
            <a:xfrm flipV="1">
              <a:off x="2608" y="2523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4830" name="Object 56"/>
            <p:cNvGraphicFramePr>
              <a:graphicFrameLocks noChangeAspect="1"/>
            </p:cNvGraphicFramePr>
            <p:nvPr/>
          </p:nvGraphicFramePr>
          <p:xfrm>
            <a:off x="3462" y="3022"/>
            <a:ext cx="98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6" name="公式" r:id="rId21" imgW="88900" imgH="152400" progId="Equation.3">
                    <p:embed/>
                  </p:oleObj>
                </mc:Choice>
                <mc:Fallback>
                  <p:oleObj name="公式" r:id="rId21" imgW="88900" imgH="15240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2" y="3022"/>
                          <a:ext cx="98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1" name="Object 58"/>
            <p:cNvGraphicFramePr>
              <a:graphicFrameLocks noChangeAspect="1"/>
            </p:cNvGraphicFramePr>
            <p:nvPr/>
          </p:nvGraphicFramePr>
          <p:xfrm>
            <a:off x="2627" y="2342"/>
            <a:ext cx="357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7" name="公式" r:id="rId23" imgW="304800" imgH="203200" progId="Equation.3">
                    <p:embed/>
                  </p:oleObj>
                </mc:Choice>
                <mc:Fallback>
                  <p:oleObj name="公式" r:id="rId23" imgW="304800" imgH="20320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2342"/>
                          <a:ext cx="357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2" name="Line 59"/>
            <p:cNvSpPr>
              <a:spLocks noChangeShapeType="1"/>
            </p:cNvSpPr>
            <p:nvPr/>
          </p:nvSpPr>
          <p:spPr bwMode="auto">
            <a:xfrm flipV="1">
              <a:off x="2608" y="288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3" name="Line 60"/>
            <p:cNvSpPr>
              <a:spLocks noChangeShapeType="1"/>
            </p:cNvSpPr>
            <p:nvPr/>
          </p:nvSpPr>
          <p:spPr bwMode="auto">
            <a:xfrm flipV="1">
              <a:off x="2744" y="288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4" name="Line 61"/>
            <p:cNvSpPr>
              <a:spLocks noChangeShapeType="1"/>
            </p:cNvSpPr>
            <p:nvPr/>
          </p:nvSpPr>
          <p:spPr bwMode="auto">
            <a:xfrm flipV="1">
              <a:off x="2880" y="288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5" name="Line 62"/>
            <p:cNvSpPr>
              <a:spLocks noChangeShapeType="1"/>
            </p:cNvSpPr>
            <p:nvPr/>
          </p:nvSpPr>
          <p:spPr bwMode="auto">
            <a:xfrm flipV="1">
              <a:off x="3016" y="288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6" name="Line 63"/>
            <p:cNvSpPr>
              <a:spLocks noChangeShapeType="1"/>
            </p:cNvSpPr>
            <p:nvPr/>
          </p:nvSpPr>
          <p:spPr bwMode="auto">
            <a:xfrm flipV="1">
              <a:off x="3152" y="288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37" name="Line 64"/>
            <p:cNvSpPr>
              <a:spLocks noChangeShapeType="1"/>
            </p:cNvSpPr>
            <p:nvPr/>
          </p:nvSpPr>
          <p:spPr bwMode="auto">
            <a:xfrm flipV="1">
              <a:off x="2472" y="2886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4838" name="Object 65"/>
            <p:cNvGraphicFramePr>
              <a:graphicFrameLocks noChangeAspect="1"/>
            </p:cNvGraphicFramePr>
            <p:nvPr/>
          </p:nvGraphicFramePr>
          <p:xfrm>
            <a:off x="2880" y="3203"/>
            <a:ext cx="15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8" name="公式" r:id="rId25" imgW="139700" imgH="165100" progId="Equation.3">
                    <p:embed/>
                  </p:oleObj>
                </mc:Choice>
                <mc:Fallback>
                  <p:oleObj name="公式" r:id="rId25" imgW="139700" imgH="165100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3203"/>
                          <a:ext cx="15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39" name="Line 66"/>
            <p:cNvSpPr>
              <a:spLocks noChangeShapeType="1"/>
            </p:cNvSpPr>
            <p:nvPr/>
          </p:nvSpPr>
          <p:spPr bwMode="auto">
            <a:xfrm>
              <a:off x="2744" y="315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840" name="Line 67"/>
            <p:cNvSpPr>
              <a:spLocks noChangeShapeType="1"/>
            </p:cNvSpPr>
            <p:nvPr/>
          </p:nvSpPr>
          <p:spPr bwMode="auto">
            <a:xfrm>
              <a:off x="2517" y="3294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4841" name="Object 68"/>
            <p:cNvGraphicFramePr>
              <a:graphicFrameLocks noChangeAspect="1"/>
            </p:cNvGraphicFramePr>
            <p:nvPr/>
          </p:nvGraphicFramePr>
          <p:xfrm>
            <a:off x="2200" y="2976"/>
            <a:ext cx="241" cy="1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9" name="公式" r:id="rId27" imgW="177165" imgH="76200" progId="Equation.3">
                    <p:embed/>
                  </p:oleObj>
                </mc:Choice>
                <mc:Fallback>
                  <p:oleObj name="公式" r:id="rId27" imgW="177165" imgH="76200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2976"/>
                          <a:ext cx="241" cy="1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6598" name="Object 70"/>
          <p:cNvGraphicFramePr>
            <a:graphicFrameLocks noChangeAspect="1"/>
          </p:cNvGraphicFramePr>
          <p:nvPr/>
        </p:nvGraphicFramePr>
        <p:xfrm>
          <a:off x="4645025" y="1947863"/>
          <a:ext cx="2808288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0" name="公式" r:id="rId28" imgW="1231265" imgH="431800" progId="Equation.3">
                  <p:embed/>
                </p:oleObj>
              </mc:Choice>
              <mc:Fallback>
                <p:oleObj name="公式" r:id="rId28" imgW="1231265" imgH="431800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025" y="1947863"/>
                        <a:ext cx="2808288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600" name="Object 72"/>
          <p:cNvGraphicFramePr>
            <a:graphicFrameLocks noChangeAspect="1"/>
          </p:cNvGraphicFramePr>
          <p:nvPr/>
        </p:nvGraphicFramePr>
        <p:xfrm>
          <a:off x="2628900" y="4529138"/>
          <a:ext cx="71596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1" name="公式" r:id="rId30" imgW="114300" imgH="127000" progId="Equation.3">
                  <p:embed/>
                </p:oleObj>
              </mc:Choice>
              <mc:Fallback>
                <p:oleObj name="公式" r:id="rId30" imgW="114300" imgH="127000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4529138"/>
                        <a:ext cx="71596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601" name="Object 73"/>
          <p:cNvGraphicFramePr>
            <a:graphicFrameLocks noChangeAspect="1"/>
          </p:cNvGraphicFramePr>
          <p:nvPr/>
        </p:nvGraphicFramePr>
        <p:xfrm>
          <a:off x="5468938" y="4537075"/>
          <a:ext cx="795337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2" name="公式" r:id="rId32" imgW="127000" imgH="101600" progId="Equation.3">
                  <p:embed/>
                </p:oleObj>
              </mc:Choice>
              <mc:Fallback>
                <p:oleObj name="公式" r:id="rId32" imgW="127000" imgH="101600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8938" y="4537075"/>
                        <a:ext cx="795337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6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6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6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6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0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0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801688" y="723900"/>
            <a:ext cx="7620000" cy="668338"/>
          </a:xfrm>
        </p:spPr>
        <p:txBody>
          <a:bodyPr/>
          <a:lstStyle/>
          <a:p>
            <a:pPr eaLnBrk="1" hangingPunct="1"/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</a:rPr>
              <a:t>频域分析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1163638" y="1630363"/>
            <a:ext cx="2667000" cy="1295400"/>
            <a:chOff x="912" y="1296"/>
            <a:chExt cx="1680" cy="816"/>
          </a:xfrm>
        </p:grpSpPr>
        <p:sp>
          <p:nvSpPr>
            <p:cNvPr id="35927" name="Line 5"/>
            <p:cNvSpPr>
              <a:spLocks noChangeShapeType="1"/>
            </p:cNvSpPr>
            <p:nvPr/>
          </p:nvSpPr>
          <p:spPr bwMode="auto">
            <a:xfrm>
              <a:off x="912" y="1920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8" name="Line 6"/>
            <p:cNvSpPr>
              <a:spLocks noChangeShapeType="1"/>
            </p:cNvSpPr>
            <p:nvPr/>
          </p:nvSpPr>
          <p:spPr bwMode="auto">
            <a:xfrm flipH="1" flipV="1">
              <a:off x="168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9" name="Freeform 7"/>
            <p:cNvSpPr/>
            <p:nvPr/>
          </p:nvSpPr>
          <p:spPr bwMode="auto">
            <a:xfrm>
              <a:off x="1104" y="1584"/>
              <a:ext cx="1344" cy="160"/>
            </a:xfrm>
            <a:custGeom>
              <a:avLst/>
              <a:gdLst>
                <a:gd name="T0" fmla="*/ 0 w 1344"/>
                <a:gd name="T1" fmla="*/ 64 h 160"/>
                <a:gd name="T2" fmla="*/ 192 w 1344"/>
                <a:gd name="T3" fmla="*/ 16 h 160"/>
                <a:gd name="T4" fmla="*/ 384 w 1344"/>
                <a:gd name="T5" fmla="*/ 64 h 160"/>
                <a:gd name="T6" fmla="*/ 576 w 1344"/>
                <a:gd name="T7" fmla="*/ 112 h 160"/>
                <a:gd name="T8" fmla="*/ 768 w 1344"/>
                <a:gd name="T9" fmla="*/ 160 h 160"/>
                <a:gd name="T10" fmla="*/ 960 w 1344"/>
                <a:gd name="T11" fmla="*/ 112 h 160"/>
                <a:gd name="T12" fmla="*/ 1152 w 1344"/>
                <a:gd name="T13" fmla="*/ 16 h 160"/>
                <a:gd name="T14" fmla="*/ 1344 w 1344"/>
                <a:gd name="T15" fmla="*/ 16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4"/>
                <a:gd name="T25" fmla="*/ 0 h 160"/>
                <a:gd name="T26" fmla="*/ 1344 w 1344"/>
                <a:gd name="T27" fmla="*/ 160 h 1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4" h="160">
                  <a:moveTo>
                    <a:pt x="0" y="64"/>
                  </a:moveTo>
                  <a:cubicBezTo>
                    <a:pt x="64" y="40"/>
                    <a:pt x="128" y="16"/>
                    <a:pt x="192" y="16"/>
                  </a:cubicBezTo>
                  <a:cubicBezTo>
                    <a:pt x="256" y="16"/>
                    <a:pt x="320" y="48"/>
                    <a:pt x="384" y="64"/>
                  </a:cubicBezTo>
                  <a:cubicBezTo>
                    <a:pt x="448" y="80"/>
                    <a:pt x="512" y="96"/>
                    <a:pt x="576" y="112"/>
                  </a:cubicBezTo>
                  <a:cubicBezTo>
                    <a:pt x="640" y="128"/>
                    <a:pt x="704" y="160"/>
                    <a:pt x="768" y="160"/>
                  </a:cubicBezTo>
                  <a:cubicBezTo>
                    <a:pt x="832" y="160"/>
                    <a:pt x="896" y="136"/>
                    <a:pt x="960" y="112"/>
                  </a:cubicBezTo>
                  <a:cubicBezTo>
                    <a:pt x="1024" y="88"/>
                    <a:pt x="1088" y="32"/>
                    <a:pt x="1152" y="16"/>
                  </a:cubicBezTo>
                  <a:cubicBezTo>
                    <a:pt x="1216" y="0"/>
                    <a:pt x="1232" y="0"/>
                    <a:pt x="1344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5930" name="Object 8"/>
            <p:cNvGraphicFramePr>
              <a:graphicFrameLocks noChangeAspect="1"/>
            </p:cNvGraphicFramePr>
            <p:nvPr/>
          </p:nvGraphicFramePr>
          <p:xfrm>
            <a:off x="1744" y="1296"/>
            <a:ext cx="358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0" name="公式" r:id="rId3" imgW="279400" imgH="203200" progId="Equation.3">
                    <p:embed/>
                  </p:oleObj>
                </mc:Choice>
                <mc:Fallback>
                  <p:oleObj name="公式" r:id="rId3" imgW="279400" imgH="2032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4" y="1296"/>
                          <a:ext cx="358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931" name="Object 9"/>
            <p:cNvGraphicFramePr>
              <a:graphicFrameLocks noChangeAspect="1"/>
            </p:cNvGraphicFramePr>
            <p:nvPr/>
          </p:nvGraphicFramePr>
          <p:xfrm>
            <a:off x="2298" y="1632"/>
            <a:ext cx="161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1" name="Equation" r:id="rId5" imgW="88900" imgH="152400" progId="Equation.3">
                    <p:embed/>
                  </p:oleObj>
                </mc:Choice>
                <mc:Fallback>
                  <p:oleObj name="Equation" r:id="rId5" imgW="88900" imgH="152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8" y="1632"/>
                          <a:ext cx="161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/>
          <p:cNvGrpSpPr/>
          <p:nvPr/>
        </p:nvGrpSpPr>
        <p:grpSpPr bwMode="auto">
          <a:xfrm>
            <a:off x="1163638" y="4564063"/>
            <a:ext cx="2693987" cy="1333500"/>
            <a:chOff x="912" y="2904"/>
            <a:chExt cx="1697" cy="840"/>
          </a:xfrm>
        </p:grpSpPr>
        <p:sp>
          <p:nvSpPr>
            <p:cNvPr id="35915" name="Line 11"/>
            <p:cNvSpPr>
              <a:spLocks noChangeShapeType="1"/>
            </p:cNvSpPr>
            <p:nvPr/>
          </p:nvSpPr>
          <p:spPr bwMode="auto">
            <a:xfrm>
              <a:off x="912" y="3552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16" name="Line 12"/>
            <p:cNvSpPr>
              <a:spLocks noChangeShapeType="1"/>
            </p:cNvSpPr>
            <p:nvPr/>
          </p:nvSpPr>
          <p:spPr bwMode="auto">
            <a:xfrm flipH="1" flipV="1">
              <a:off x="1680" y="297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17" name="Line 13"/>
            <p:cNvSpPr>
              <a:spLocks noChangeShapeType="1"/>
            </p:cNvSpPr>
            <p:nvPr/>
          </p:nvSpPr>
          <p:spPr bwMode="auto">
            <a:xfrm flipV="1">
              <a:off x="1680" y="33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18" name="Line 14"/>
            <p:cNvSpPr>
              <a:spLocks noChangeShapeType="1"/>
            </p:cNvSpPr>
            <p:nvPr/>
          </p:nvSpPr>
          <p:spPr bwMode="auto">
            <a:xfrm flipV="1">
              <a:off x="1488" y="32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19" name="Line 15"/>
            <p:cNvSpPr>
              <a:spLocks noChangeShapeType="1"/>
            </p:cNvSpPr>
            <p:nvPr/>
          </p:nvSpPr>
          <p:spPr bwMode="auto">
            <a:xfrm flipV="1">
              <a:off x="1296" y="32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0" name="Line 16"/>
            <p:cNvSpPr>
              <a:spLocks noChangeShapeType="1"/>
            </p:cNvSpPr>
            <p:nvPr/>
          </p:nvSpPr>
          <p:spPr bwMode="auto">
            <a:xfrm flipV="1">
              <a:off x="1104" y="326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1" name="Line 17"/>
            <p:cNvSpPr>
              <a:spLocks noChangeShapeType="1"/>
            </p:cNvSpPr>
            <p:nvPr/>
          </p:nvSpPr>
          <p:spPr bwMode="auto">
            <a:xfrm flipV="1">
              <a:off x="1872" y="33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2" name="Line 18"/>
            <p:cNvSpPr>
              <a:spLocks noChangeShapeType="1"/>
            </p:cNvSpPr>
            <p:nvPr/>
          </p:nvSpPr>
          <p:spPr bwMode="auto">
            <a:xfrm flipV="1">
              <a:off x="2064" y="33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3" name="Line 19"/>
            <p:cNvSpPr>
              <a:spLocks noChangeShapeType="1"/>
            </p:cNvSpPr>
            <p:nvPr/>
          </p:nvSpPr>
          <p:spPr bwMode="auto">
            <a:xfrm flipV="1">
              <a:off x="2256" y="321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24" name="Freeform 20"/>
            <p:cNvSpPr/>
            <p:nvPr/>
          </p:nvSpPr>
          <p:spPr bwMode="auto">
            <a:xfrm>
              <a:off x="1104" y="3216"/>
              <a:ext cx="1344" cy="160"/>
            </a:xfrm>
            <a:custGeom>
              <a:avLst/>
              <a:gdLst>
                <a:gd name="T0" fmla="*/ 0 w 1344"/>
                <a:gd name="T1" fmla="*/ 64 h 160"/>
                <a:gd name="T2" fmla="*/ 192 w 1344"/>
                <a:gd name="T3" fmla="*/ 16 h 160"/>
                <a:gd name="T4" fmla="*/ 384 w 1344"/>
                <a:gd name="T5" fmla="*/ 64 h 160"/>
                <a:gd name="T6" fmla="*/ 576 w 1344"/>
                <a:gd name="T7" fmla="*/ 112 h 160"/>
                <a:gd name="T8" fmla="*/ 768 w 1344"/>
                <a:gd name="T9" fmla="*/ 160 h 160"/>
                <a:gd name="T10" fmla="*/ 960 w 1344"/>
                <a:gd name="T11" fmla="*/ 112 h 160"/>
                <a:gd name="T12" fmla="*/ 1152 w 1344"/>
                <a:gd name="T13" fmla="*/ 16 h 160"/>
                <a:gd name="T14" fmla="*/ 1344 w 1344"/>
                <a:gd name="T15" fmla="*/ 16 h 1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4"/>
                <a:gd name="T25" fmla="*/ 0 h 160"/>
                <a:gd name="T26" fmla="*/ 1344 w 1344"/>
                <a:gd name="T27" fmla="*/ 160 h 1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4" h="160">
                  <a:moveTo>
                    <a:pt x="0" y="64"/>
                  </a:moveTo>
                  <a:cubicBezTo>
                    <a:pt x="64" y="40"/>
                    <a:pt x="128" y="16"/>
                    <a:pt x="192" y="16"/>
                  </a:cubicBezTo>
                  <a:cubicBezTo>
                    <a:pt x="256" y="16"/>
                    <a:pt x="320" y="48"/>
                    <a:pt x="384" y="64"/>
                  </a:cubicBezTo>
                  <a:cubicBezTo>
                    <a:pt x="448" y="80"/>
                    <a:pt x="512" y="96"/>
                    <a:pt x="576" y="112"/>
                  </a:cubicBezTo>
                  <a:cubicBezTo>
                    <a:pt x="640" y="128"/>
                    <a:pt x="704" y="160"/>
                    <a:pt x="768" y="160"/>
                  </a:cubicBezTo>
                  <a:cubicBezTo>
                    <a:pt x="832" y="160"/>
                    <a:pt x="896" y="136"/>
                    <a:pt x="960" y="112"/>
                  </a:cubicBezTo>
                  <a:cubicBezTo>
                    <a:pt x="1024" y="88"/>
                    <a:pt x="1088" y="32"/>
                    <a:pt x="1152" y="16"/>
                  </a:cubicBezTo>
                  <a:cubicBezTo>
                    <a:pt x="1216" y="0"/>
                    <a:pt x="1232" y="0"/>
                    <a:pt x="1344" y="1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5925" name="Object 21"/>
            <p:cNvGraphicFramePr>
              <a:graphicFrameLocks noChangeAspect="1"/>
            </p:cNvGraphicFramePr>
            <p:nvPr/>
          </p:nvGraphicFramePr>
          <p:xfrm>
            <a:off x="1696" y="2904"/>
            <a:ext cx="456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2" name="公式" r:id="rId7" imgW="355600" imgH="241300" progId="Equation.3">
                    <p:embed/>
                  </p:oleObj>
                </mc:Choice>
                <mc:Fallback>
                  <p:oleObj name="公式" r:id="rId7" imgW="355600" imgH="2413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6" y="2904"/>
                          <a:ext cx="456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926" name="Object 22"/>
            <p:cNvGraphicFramePr>
              <a:graphicFrameLocks noChangeAspect="1"/>
            </p:cNvGraphicFramePr>
            <p:nvPr/>
          </p:nvGraphicFramePr>
          <p:xfrm>
            <a:off x="2448" y="3264"/>
            <a:ext cx="161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3" name="Equation" r:id="rId9" imgW="88900" imgH="152400" progId="Equation.3">
                    <p:embed/>
                  </p:oleObj>
                </mc:Choice>
                <mc:Fallback>
                  <p:oleObj name="Equation" r:id="rId9" imgW="88900" imgH="1524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3264"/>
                          <a:ext cx="161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3"/>
          <p:cNvGrpSpPr/>
          <p:nvPr/>
        </p:nvGrpSpPr>
        <p:grpSpPr bwMode="auto">
          <a:xfrm>
            <a:off x="1163638" y="3090863"/>
            <a:ext cx="2617787" cy="1308100"/>
            <a:chOff x="912" y="2160"/>
            <a:chExt cx="1649" cy="824"/>
          </a:xfrm>
        </p:grpSpPr>
        <p:sp>
          <p:nvSpPr>
            <p:cNvPr id="35901" name="Line 24"/>
            <p:cNvSpPr>
              <a:spLocks noChangeShapeType="1"/>
            </p:cNvSpPr>
            <p:nvPr/>
          </p:nvSpPr>
          <p:spPr bwMode="auto">
            <a:xfrm>
              <a:off x="912" y="2736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2" name="Line 25"/>
            <p:cNvSpPr>
              <a:spLocks noChangeShapeType="1"/>
            </p:cNvSpPr>
            <p:nvPr/>
          </p:nvSpPr>
          <p:spPr bwMode="auto">
            <a:xfrm flipV="1">
              <a:off x="1680" y="230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3" name="Line 26"/>
            <p:cNvSpPr>
              <a:spLocks noChangeShapeType="1"/>
            </p:cNvSpPr>
            <p:nvPr/>
          </p:nvSpPr>
          <p:spPr bwMode="auto">
            <a:xfrm flipV="1">
              <a:off x="1680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4" name="Line 27"/>
            <p:cNvSpPr>
              <a:spLocks noChangeShapeType="1"/>
            </p:cNvSpPr>
            <p:nvPr/>
          </p:nvSpPr>
          <p:spPr bwMode="auto">
            <a:xfrm flipV="1">
              <a:off x="1104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5" name="Line 28"/>
            <p:cNvSpPr>
              <a:spLocks noChangeShapeType="1"/>
            </p:cNvSpPr>
            <p:nvPr/>
          </p:nvSpPr>
          <p:spPr bwMode="auto">
            <a:xfrm flipV="1">
              <a:off x="1296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6" name="Line 29"/>
            <p:cNvSpPr>
              <a:spLocks noChangeShapeType="1"/>
            </p:cNvSpPr>
            <p:nvPr/>
          </p:nvSpPr>
          <p:spPr bwMode="auto">
            <a:xfrm flipV="1">
              <a:off x="1488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7" name="Line 30"/>
            <p:cNvSpPr>
              <a:spLocks noChangeShapeType="1"/>
            </p:cNvSpPr>
            <p:nvPr/>
          </p:nvSpPr>
          <p:spPr bwMode="auto">
            <a:xfrm flipV="1">
              <a:off x="1872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8" name="Line 31"/>
            <p:cNvSpPr>
              <a:spLocks noChangeShapeType="1"/>
            </p:cNvSpPr>
            <p:nvPr/>
          </p:nvSpPr>
          <p:spPr bwMode="auto">
            <a:xfrm flipV="1">
              <a:off x="2112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909" name="Line 32"/>
            <p:cNvSpPr>
              <a:spLocks noChangeShapeType="1"/>
            </p:cNvSpPr>
            <p:nvPr/>
          </p:nvSpPr>
          <p:spPr bwMode="auto">
            <a:xfrm flipV="1">
              <a:off x="2304" y="249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5910" name="Object 33"/>
            <p:cNvGraphicFramePr>
              <a:graphicFrameLocks noChangeAspect="1"/>
            </p:cNvGraphicFramePr>
            <p:nvPr/>
          </p:nvGraphicFramePr>
          <p:xfrm>
            <a:off x="1728" y="2160"/>
            <a:ext cx="391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4" name="公式" r:id="rId11" imgW="304800" imgH="203200" progId="Equation.3">
                    <p:embed/>
                  </p:oleObj>
                </mc:Choice>
                <mc:Fallback>
                  <p:oleObj name="公式" r:id="rId11" imgW="304800" imgH="2032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160"/>
                          <a:ext cx="391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911" name="Object 34"/>
            <p:cNvGraphicFramePr>
              <a:graphicFrameLocks noChangeAspect="1"/>
            </p:cNvGraphicFramePr>
            <p:nvPr/>
          </p:nvGraphicFramePr>
          <p:xfrm>
            <a:off x="2400" y="2448"/>
            <a:ext cx="161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5" name="Equation" r:id="rId13" imgW="88900" imgH="152400" progId="Equation.3">
                    <p:embed/>
                  </p:oleObj>
                </mc:Choice>
                <mc:Fallback>
                  <p:oleObj name="Equation" r:id="rId13" imgW="88900" imgH="15240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2448"/>
                          <a:ext cx="161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912" name="Object 35"/>
            <p:cNvGraphicFramePr>
              <a:graphicFrameLocks noChangeAspect="1"/>
            </p:cNvGraphicFramePr>
            <p:nvPr/>
          </p:nvGraphicFramePr>
          <p:xfrm>
            <a:off x="1874" y="2400"/>
            <a:ext cx="286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6" name="Equation" r:id="rId14" imgW="203200" imgH="203200" progId="Equation.3">
                    <p:embed/>
                  </p:oleObj>
                </mc:Choice>
                <mc:Fallback>
                  <p:oleObj name="Equation" r:id="rId14" imgW="203200" imgH="20320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4" y="2400"/>
                          <a:ext cx="286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913" name="Object 36"/>
            <p:cNvGraphicFramePr>
              <a:graphicFrameLocks noChangeAspect="1"/>
            </p:cNvGraphicFramePr>
            <p:nvPr/>
          </p:nvGraphicFramePr>
          <p:xfrm>
            <a:off x="1784" y="2778"/>
            <a:ext cx="174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7" name="公式" r:id="rId16" imgW="139700" imgH="165100" progId="Equation.3">
                    <p:embed/>
                  </p:oleObj>
                </mc:Choice>
                <mc:Fallback>
                  <p:oleObj name="公式" r:id="rId16" imgW="139700" imgH="16510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4" y="2778"/>
                          <a:ext cx="174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914" name="Object 37"/>
            <p:cNvGraphicFramePr>
              <a:graphicFrameLocks noChangeAspect="1"/>
            </p:cNvGraphicFramePr>
            <p:nvPr/>
          </p:nvGraphicFramePr>
          <p:xfrm>
            <a:off x="1329" y="2775"/>
            <a:ext cx="317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8" name="公式" r:id="rId18" imgW="254000" imgH="165100" progId="Equation.3">
                    <p:embed/>
                  </p:oleObj>
                </mc:Choice>
                <mc:Fallback>
                  <p:oleObj name="公式" r:id="rId18" imgW="254000" imgH="16510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9" y="2775"/>
                          <a:ext cx="317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8"/>
          <p:cNvGrpSpPr/>
          <p:nvPr/>
        </p:nvGrpSpPr>
        <p:grpSpPr bwMode="auto">
          <a:xfrm>
            <a:off x="4468813" y="3079750"/>
            <a:ext cx="3895725" cy="1314450"/>
            <a:chOff x="3102" y="2388"/>
            <a:chExt cx="2454" cy="828"/>
          </a:xfrm>
        </p:grpSpPr>
        <p:sp>
          <p:nvSpPr>
            <p:cNvPr id="35887" name="Line 39"/>
            <p:cNvSpPr>
              <a:spLocks noChangeShapeType="1"/>
            </p:cNvSpPr>
            <p:nvPr/>
          </p:nvSpPr>
          <p:spPr bwMode="auto">
            <a:xfrm>
              <a:off x="3308" y="2976"/>
              <a:ext cx="206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8" name="Line 40"/>
            <p:cNvSpPr>
              <a:spLocks noChangeShapeType="1"/>
            </p:cNvSpPr>
            <p:nvPr/>
          </p:nvSpPr>
          <p:spPr bwMode="auto">
            <a:xfrm flipV="1">
              <a:off x="4332" y="2539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9" name="Line 41"/>
            <p:cNvSpPr>
              <a:spLocks noChangeShapeType="1"/>
            </p:cNvSpPr>
            <p:nvPr/>
          </p:nvSpPr>
          <p:spPr bwMode="auto">
            <a:xfrm flipV="1">
              <a:off x="4332" y="273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0" name="Line 42"/>
            <p:cNvSpPr>
              <a:spLocks noChangeShapeType="1"/>
            </p:cNvSpPr>
            <p:nvPr/>
          </p:nvSpPr>
          <p:spPr bwMode="auto">
            <a:xfrm flipV="1">
              <a:off x="3424" y="27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1" name="Line 43"/>
            <p:cNvSpPr>
              <a:spLocks noChangeShapeType="1"/>
            </p:cNvSpPr>
            <p:nvPr/>
          </p:nvSpPr>
          <p:spPr bwMode="auto">
            <a:xfrm flipV="1">
              <a:off x="3878" y="27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2" name="Line 44"/>
            <p:cNvSpPr>
              <a:spLocks noChangeShapeType="1"/>
            </p:cNvSpPr>
            <p:nvPr/>
          </p:nvSpPr>
          <p:spPr bwMode="auto">
            <a:xfrm flipV="1">
              <a:off x="4785" y="27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93" name="Line 45"/>
            <p:cNvSpPr>
              <a:spLocks noChangeShapeType="1"/>
            </p:cNvSpPr>
            <p:nvPr/>
          </p:nvSpPr>
          <p:spPr bwMode="auto">
            <a:xfrm flipV="1">
              <a:off x="5239" y="27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5894" name="Object 46"/>
            <p:cNvGraphicFramePr>
              <a:graphicFrameLocks noChangeAspect="1"/>
            </p:cNvGraphicFramePr>
            <p:nvPr/>
          </p:nvGraphicFramePr>
          <p:xfrm>
            <a:off x="4332" y="2388"/>
            <a:ext cx="571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69" name="公式" r:id="rId20" imgW="444500" imgH="203200" progId="Equation.3">
                    <p:embed/>
                  </p:oleObj>
                </mc:Choice>
                <mc:Fallback>
                  <p:oleObj name="公式" r:id="rId20" imgW="444500" imgH="2032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2388"/>
                          <a:ext cx="571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5" name="Object 47"/>
            <p:cNvGraphicFramePr>
              <a:graphicFrameLocks noChangeAspect="1"/>
            </p:cNvGraphicFramePr>
            <p:nvPr/>
          </p:nvGraphicFramePr>
          <p:xfrm>
            <a:off x="3102" y="2744"/>
            <a:ext cx="322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0" name="公式" r:id="rId22" imgW="177165" imgH="76200" progId="Equation.3">
                    <p:embed/>
                  </p:oleObj>
                </mc:Choice>
                <mc:Fallback>
                  <p:oleObj name="公式" r:id="rId22" imgW="177165" imgH="7620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2" y="2744"/>
                          <a:ext cx="322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6" name="Object 48"/>
            <p:cNvGraphicFramePr>
              <a:graphicFrameLocks noChangeAspect="1"/>
            </p:cNvGraphicFramePr>
            <p:nvPr/>
          </p:nvGraphicFramePr>
          <p:xfrm>
            <a:off x="3704" y="2494"/>
            <a:ext cx="430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1" name="公式" r:id="rId24" imgW="304800" imgH="228600" progId="Equation.3">
                    <p:embed/>
                  </p:oleObj>
                </mc:Choice>
                <mc:Fallback>
                  <p:oleObj name="公式" r:id="rId24" imgW="304800" imgH="228600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4" y="2494"/>
                          <a:ext cx="430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7" name="Object 49"/>
            <p:cNvGraphicFramePr>
              <a:graphicFrameLocks noChangeAspect="1"/>
            </p:cNvGraphicFramePr>
            <p:nvPr/>
          </p:nvGraphicFramePr>
          <p:xfrm>
            <a:off x="3696" y="2931"/>
            <a:ext cx="36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2" name="公式" r:id="rId26" imgW="292100" imgH="228600" progId="Equation.3">
                    <p:embed/>
                  </p:oleObj>
                </mc:Choice>
                <mc:Fallback>
                  <p:oleObj name="公式" r:id="rId26" imgW="292100" imgH="22860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931"/>
                          <a:ext cx="364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8" name="Object 50"/>
            <p:cNvGraphicFramePr>
              <a:graphicFrameLocks noChangeAspect="1"/>
            </p:cNvGraphicFramePr>
            <p:nvPr/>
          </p:nvGraphicFramePr>
          <p:xfrm>
            <a:off x="5365" y="2886"/>
            <a:ext cx="191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3" name="公式" r:id="rId28" imgW="152400" imgH="139700" progId="Equation.3">
                    <p:embed/>
                  </p:oleObj>
                </mc:Choice>
                <mc:Fallback>
                  <p:oleObj name="公式" r:id="rId28" imgW="152400" imgH="13970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5" y="2886"/>
                          <a:ext cx="191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99" name="Object 51"/>
            <p:cNvGraphicFramePr>
              <a:graphicFrameLocks noChangeAspect="1"/>
            </p:cNvGraphicFramePr>
            <p:nvPr/>
          </p:nvGraphicFramePr>
          <p:xfrm>
            <a:off x="5234" y="2750"/>
            <a:ext cx="322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4" name="公式" r:id="rId30" imgW="177165" imgH="76200" progId="Equation.3">
                    <p:embed/>
                  </p:oleObj>
                </mc:Choice>
                <mc:Fallback>
                  <p:oleObj name="公式" r:id="rId30" imgW="177165" imgH="7620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4" y="2750"/>
                          <a:ext cx="322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900" name="Object 52"/>
            <p:cNvGraphicFramePr>
              <a:graphicFrameLocks noChangeAspect="1"/>
            </p:cNvGraphicFramePr>
            <p:nvPr/>
          </p:nvGraphicFramePr>
          <p:xfrm>
            <a:off x="4711" y="2931"/>
            <a:ext cx="23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5" name="公式" r:id="rId32" imgW="190500" imgH="228600" progId="Equation.3">
                    <p:embed/>
                  </p:oleObj>
                </mc:Choice>
                <mc:Fallback>
                  <p:oleObj name="公式" r:id="rId32" imgW="190500" imgH="22860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1" y="2931"/>
                          <a:ext cx="238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3"/>
          <p:cNvGrpSpPr/>
          <p:nvPr/>
        </p:nvGrpSpPr>
        <p:grpSpPr bwMode="auto">
          <a:xfrm>
            <a:off x="4403725" y="4600575"/>
            <a:ext cx="4105275" cy="1352550"/>
            <a:chOff x="2925" y="3349"/>
            <a:chExt cx="2586" cy="852"/>
          </a:xfrm>
        </p:grpSpPr>
        <p:sp>
          <p:nvSpPr>
            <p:cNvPr id="35859" name="Line 54"/>
            <p:cNvSpPr>
              <a:spLocks noChangeShapeType="1"/>
            </p:cNvSpPr>
            <p:nvPr/>
          </p:nvSpPr>
          <p:spPr bwMode="auto">
            <a:xfrm>
              <a:off x="3056" y="3974"/>
              <a:ext cx="23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Line 55"/>
            <p:cNvSpPr>
              <a:spLocks noChangeShapeType="1"/>
            </p:cNvSpPr>
            <p:nvPr/>
          </p:nvSpPr>
          <p:spPr bwMode="auto">
            <a:xfrm flipV="1">
              <a:off x="4201" y="352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5861" name="Object 56"/>
            <p:cNvGraphicFramePr>
              <a:graphicFrameLocks noChangeAspect="1"/>
            </p:cNvGraphicFramePr>
            <p:nvPr/>
          </p:nvGraphicFramePr>
          <p:xfrm>
            <a:off x="4190" y="3349"/>
            <a:ext cx="686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6" name="公式" r:id="rId34" imgW="533400" imgH="241300" progId="Equation.3">
                    <p:embed/>
                  </p:oleObj>
                </mc:Choice>
                <mc:Fallback>
                  <p:oleObj name="公式" r:id="rId34" imgW="533400" imgH="241300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" y="3349"/>
                          <a:ext cx="686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2" name="Object 57"/>
            <p:cNvGraphicFramePr>
              <a:graphicFrameLocks noChangeAspect="1"/>
            </p:cNvGraphicFramePr>
            <p:nvPr/>
          </p:nvGraphicFramePr>
          <p:xfrm>
            <a:off x="2925" y="3729"/>
            <a:ext cx="322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7" name="公式" r:id="rId36" imgW="177165" imgH="76200" progId="Equation.3">
                    <p:embed/>
                  </p:oleObj>
                </mc:Choice>
                <mc:Fallback>
                  <p:oleObj name="公式" r:id="rId36" imgW="177165" imgH="76200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3729"/>
                          <a:ext cx="322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3" name="Object 58"/>
            <p:cNvGraphicFramePr>
              <a:graphicFrameLocks noChangeAspect="1"/>
            </p:cNvGraphicFramePr>
            <p:nvPr/>
          </p:nvGraphicFramePr>
          <p:xfrm>
            <a:off x="3833" y="3544"/>
            <a:ext cx="393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8" name="公式" r:id="rId37" imgW="279400" imgH="177800" progId="Equation.3">
                    <p:embed/>
                  </p:oleObj>
                </mc:Choice>
                <mc:Fallback>
                  <p:oleObj name="公式" r:id="rId37" imgW="279400" imgH="17780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3544"/>
                          <a:ext cx="393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4" name="Object 59"/>
            <p:cNvGraphicFramePr>
              <a:graphicFrameLocks noChangeAspect="1"/>
            </p:cNvGraphicFramePr>
            <p:nvPr/>
          </p:nvGraphicFramePr>
          <p:xfrm>
            <a:off x="3565" y="3916"/>
            <a:ext cx="364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79" name="公式" r:id="rId39" imgW="292100" imgH="228600" progId="Equation.3">
                    <p:embed/>
                  </p:oleObj>
                </mc:Choice>
                <mc:Fallback>
                  <p:oleObj name="公式" r:id="rId39" imgW="292100" imgH="228600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5" y="3916"/>
                          <a:ext cx="364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5" name="Object 60"/>
            <p:cNvGraphicFramePr>
              <a:graphicFrameLocks noChangeAspect="1"/>
            </p:cNvGraphicFramePr>
            <p:nvPr/>
          </p:nvGraphicFramePr>
          <p:xfrm>
            <a:off x="5320" y="3793"/>
            <a:ext cx="191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80" name="公式" r:id="rId40" imgW="152400" imgH="139700" progId="Equation.3">
                    <p:embed/>
                  </p:oleObj>
                </mc:Choice>
                <mc:Fallback>
                  <p:oleObj name="公式" r:id="rId40" imgW="152400" imgH="1397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0" y="3793"/>
                          <a:ext cx="191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6" name="Object 61"/>
            <p:cNvGraphicFramePr>
              <a:graphicFrameLocks noChangeAspect="1"/>
            </p:cNvGraphicFramePr>
            <p:nvPr/>
          </p:nvGraphicFramePr>
          <p:xfrm>
            <a:off x="5189" y="3735"/>
            <a:ext cx="322" cy="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81" name="公式" r:id="rId41" imgW="177165" imgH="76200" progId="Equation.3">
                    <p:embed/>
                  </p:oleObj>
                </mc:Choice>
                <mc:Fallback>
                  <p:oleObj name="公式" r:id="rId41" imgW="177165" imgH="7620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9" y="3735"/>
                          <a:ext cx="322" cy="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7" name="Object 62"/>
            <p:cNvGraphicFramePr>
              <a:graphicFrameLocks noChangeAspect="1"/>
            </p:cNvGraphicFramePr>
            <p:nvPr/>
          </p:nvGraphicFramePr>
          <p:xfrm>
            <a:off x="4580" y="3916"/>
            <a:ext cx="23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82" name="公式" r:id="rId42" imgW="190500" imgH="228600" progId="Equation.3">
                    <p:embed/>
                  </p:oleObj>
                </mc:Choice>
                <mc:Fallback>
                  <p:oleObj name="公式" r:id="rId42" imgW="190500" imgH="22860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0" y="3916"/>
                          <a:ext cx="238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868" name="Group 63"/>
            <p:cNvGrpSpPr/>
            <p:nvPr/>
          </p:nvGrpSpPr>
          <p:grpSpPr bwMode="auto">
            <a:xfrm>
              <a:off x="4014" y="3701"/>
              <a:ext cx="362" cy="273"/>
              <a:chOff x="4151" y="1842"/>
              <a:chExt cx="362" cy="273"/>
            </a:xfrm>
          </p:grpSpPr>
          <p:sp>
            <p:nvSpPr>
              <p:cNvPr id="35885" name="Line 64"/>
              <p:cNvSpPr>
                <a:spLocks noChangeShapeType="1"/>
              </p:cNvSpPr>
              <p:nvPr/>
            </p:nvSpPr>
            <p:spPr bwMode="auto">
              <a:xfrm flipH="1">
                <a:off x="4151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86" name="Line 65"/>
              <p:cNvSpPr>
                <a:spLocks noChangeShapeType="1"/>
              </p:cNvSpPr>
              <p:nvPr/>
            </p:nvSpPr>
            <p:spPr bwMode="auto">
              <a:xfrm>
                <a:off x="4332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5869" name="Group 66"/>
            <p:cNvGrpSpPr/>
            <p:nvPr/>
          </p:nvGrpSpPr>
          <p:grpSpPr bwMode="auto">
            <a:xfrm>
              <a:off x="4469" y="3702"/>
              <a:ext cx="362" cy="273"/>
              <a:chOff x="4151" y="1842"/>
              <a:chExt cx="362" cy="273"/>
            </a:xfrm>
          </p:grpSpPr>
          <p:sp>
            <p:nvSpPr>
              <p:cNvPr id="35883" name="Line 67"/>
              <p:cNvSpPr>
                <a:spLocks noChangeShapeType="1"/>
              </p:cNvSpPr>
              <p:nvPr/>
            </p:nvSpPr>
            <p:spPr bwMode="auto">
              <a:xfrm flipH="1">
                <a:off x="4151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84" name="Line 68"/>
              <p:cNvSpPr>
                <a:spLocks noChangeShapeType="1"/>
              </p:cNvSpPr>
              <p:nvPr/>
            </p:nvSpPr>
            <p:spPr bwMode="auto">
              <a:xfrm>
                <a:off x="4332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5870" name="Group 69"/>
            <p:cNvGrpSpPr/>
            <p:nvPr/>
          </p:nvGrpSpPr>
          <p:grpSpPr bwMode="auto">
            <a:xfrm>
              <a:off x="4922" y="3702"/>
              <a:ext cx="362" cy="273"/>
              <a:chOff x="4151" y="1842"/>
              <a:chExt cx="362" cy="273"/>
            </a:xfrm>
          </p:grpSpPr>
          <p:sp>
            <p:nvSpPr>
              <p:cNvPr id="35881" name="Line 70"/>
              <p:cNvSpPr>
                <a:spLocks noChangeShapeType="1"/>
              </p:cNvSpPr>
              <p:nvPr/>
            </p:nvSpPr>
            <p:spPr bwMode="auto">
              <a:xfrm flipH="1">
                <a:off x="4151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82" name="Line 71"/>
              <p:cNvSpPr>
                <a:spLocks noChangeShapeType="1"/>
              </p:cNvSpPr>
              <p:nvPr/>
            </p:nvSpPr>
            <p:spPr bwMode="auto">
              <a:xfrm>
                <a:off x="4332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5871" name="Group 72"/>
            <p:cNvGrpSpPr/>
            <p:nvPr/>
          </p:nvGrpSpPr>
          <p:grpSpPr bwMode="auto">
            <a:xfrm>
              <a:off x="3560" y="3702"/>
              <a:ext cx="362" cy="273"/>
              <a:chOff x="4151" y="1842"/>
              <a:chExt cx="362" cy="273"/>
            </a:xfrm>
          </p:grpSpPr>
          <p:sp>
            <p:nvSpPr>
              <p:cNvPr id="35879" name="Line 73"/>
              <p:cNvSpPr>
                <a:spLocks noChangeShapeType="1"/>
              </p:cNvSpPr>
              <p:nvPr/>
            </p:nvSpPr>
            <p:spPr bwMode="auto">
              <a:xfrm flipH="1">
                <a:off x="4151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80" name="Line 74"/>
              <p:cNvSpPr>
                <a:spLocks noChangeShapeType="1"/>
              </p:cNvSpPr>
              <p:nvPr/>
            </p:nvSpPr>
            <p:spPr bwMode="auto">
              <a:xfrm>
                <a:off x="4332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5872" name="Group 75"/>
            <p:cNvGrpSpPr/>
            <p:nvPr/>
          </p:nvGrpSpPr>
          <p:grpSpPr bwMode="auto">
            <a:xfrm>
              <a:off x="3108" y="3702"/>
              <a:ext cx="362" cy="273"/>
              <a:chOff x="4151" y="1842"/>
              <a:chExt cx="362" cy="273"/>
            </a:xfrm>
          </p:grpSpPr>
          <p:sp>
            <p:nvSpPr>
              <p:cNvPr id="35877" name="Line 76"/>
              <p:cNvSpPr>
                <a:spLocks noChangeShapeType="1"/>
              </p:cNvSpPr>
              <p:nvPr/>
            </p:nvSpPr>
            <p:spPr bwMode="auto">
              <a:xfrm flipH="1">
                <a:off x="4151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8" name="Line 77"/>
              <p:cNvSpPr>
                <a:spLocks noChangeShapeType="1"/>
              </p:cNvSpPr>
              <p:nvPr/>
            </p:nvSpPr>
            <p:spPr bwMode="auto">
              <a:xfrm>
                <a:off x="4332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5873" name="Line 78"/>
            <p:cNvSpPr>
              <a:spLocks noChangeShapeType="1"/>
            </p:cNvSpPr>
            <p:nvPr/>
          </p:nvSpPr>
          <p:spPr bwMode="auto">
            <a:xfrm flipV="1">
              <a:off x="3288" y="3929"/>
              <a:ext cx="0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874" name="Line 79"/>
            <p:cNvSpPr>
              <a:spLocks noChangeShapeType="1"/>
            </p:cNvSpPr>
            <p:nvPr/>
          </p:nvSpPr>
          <p:spPr bwMode="auto">
            <a:xfrm flipV="1">
              <a:off x="3742" y="3929"/>
              <a:ext cx="0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875" name="Line 80"/>
            <p:cNvSpPr>
              <a:spLocks noChangeShapeType="1"/>
            </p:cNvSpPr>
            <p:nvPr/>
          </p:nvSpPr>
          <p:spPr bwMode="auto">
            <a:xfrm flipV="1">
              <a:off x="4649" y="3929"/>
              <a:ext cx="0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876" name="Line 81"/>
            <p:cNvSpPr>
              <a:spLocks noChangeShapeType="1"/>
            </p:cNvSpPr>
            <p:nvPr/>
          </p:nvSpPr>
          <p:spPr bwMode="auto">
            <a:xfrm flipV="1">
              <a:off x="5103" y="3929"/>
              <a:ext cx="0" cy="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" name="Group 82"/>
          <p:cNvGrpSpPr/>
          <p:nvPr/>
        </p:nvGrpSpPr>
        <p:grpSpPr bwMode="auto">
          <a:xfrm>
            <a:off x="5159375" y="1539875"/>
            <a:ext cx="2773363" cy="1393825"/>
            <a:chOff x="3406" y="1434"/>
            <a:chExt cx="1747" cy="878"/>
          </a:xfrm>
        </p:grpSpPr>
        <p:sp>
          <p:nvSpPr>
            <p:cNvPr id="35849" name="Line 83"/>
            <p:cNvSpPr>
              <a:spLocks noChangeShapeType="1"/>
            </p:cNvSpPr>
            <p:nvPr/>
          </p:nvSpPr>
          <p:spPr bwMode="auto">
            <a:xfrm>
              <a:off x="3406" y="2115"/>
              <a:ext cx="16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0" name="Line 84"/>
            <p:cNvSpPr>
              <a:spLocks noChangeShapeType="1"/>
            </p:cNvSpPr>
            <p:nvPr/>
          </p:nvSpPr>
          <p:spPr bwMode="auto">
            <a:xfrm flipH="1" flipV="1">
              <a:off x="4196" y="151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5851" name="Object 85"/>
            <p:cNvGraphicFramePr>
              <a:graphicFrameLocks noChangeAspect="1"/>
            </p:cNvGraphicFramePr>
            <p:nvPr/>
          </p:nvGraphicFramePr>
          <p:xfrm>
            <a:off x="4183" y="1434"/>
            <a:ext cx="602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83" name="公式" r:id="rId43" imgW="469900" imgH="203200" progId="Equation.3">
                    <p:embed/>
                  </p:oleObj>
                </mc:Choice>
                <mc:Fallback>
                  <p:oleObj name="公式" r:id="rId43" imgW="469900" imgH="203200" progId="Equation.3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3" y="1434"/>
                          <a:ext cx="602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52" name="Object 86"/>
            <p:cNvGraphicFramePr>
              <a:graphicFrameLocks noChangeAspect="1"/>
            </p:cNvGraphicFramePr>
            <p:nvPr/>
          </p:nvGraphicFramePr>
          <p:xfrm>
            <a:off x="4921" y="1888"/>
            <a:ext cx="232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84" name="公式" r:id="rId45" imgW="152400" imgH="139700" progId="Equation.3">
                    <p:embed/>
                  </p:oleObj>
                </mc:Choice>
                <mc:Fallback>
                  <p:oleObj name="公式" r:id="rId45" imgW="152400" imgH="139700" progId="Equation.3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1" y="1888"/>
                          <a:ext cx="232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5853" name="Group 87"/>
            <p:cNvGrpSpPr/>
            <p:nvPr/>
          </p:nvGrpSpPr>
          <p:grpSpPr bwMode="auto">
            <a:xfrm>
              <a:off x="4015" y="1842"/>
              <a:ext cx="362" cy="273"/>
              <a:chOff x="4151" y="1842"/>
              <a:chExt cx="362" cy="273"/>
            </a:xfrm>
          </p:grpSpPr>
          <p:sp>
            <p:nvSpPr>
              <p:cNvPr id="35857" name="Line 88"/>
              <p:cNvSpPr>
                <a:spLocks noChangeShapeType="1"/>
              </p:cNvSpPr>
              <p:nvPr/>
            </p:nvSpPr>
            <p:spPr bwMode="auto">
              <a:xfrm flipH="1">
                <a:off x="4151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58" name="Line 89"/>
              <p:cNvSpPr>
                <a:spLocks noChangeShapeType="1"/>
              </p:cNvSpPr>
              <p:nvPr/>
            </p:nvSpPr>
            <p:spPr bwMode="auto">
              <a:xfrm>
                <a:off x="4332" y="1842"/>
                <a:ext cx="181" cy="27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35854" name="Rectangle 90"/>
            <p:cNvSpPr>
              <a:spLocks noChangeArrowheads="1"/>
            </p:cNvSpPr>
            <p:nvPr/>
          </p:nvSpPr>
          <p:spPr bwMode="auto">
            <a:xfrm>
              <a:off x="4219" y="2024"/>
              <a:ext cx="4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l-GR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r>
                <a:rPr kumimoji="1" lang="en-US" altLang="zh-CN" sz="24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zh-CN" altLang="en-US" sz="2400" b="1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55" name="Rectangle 91"/>
            <p:cNvSpPr>
              <a:spLocks noChangeArrowheads="1"/>
            </p:cNvSpPr>
            <p:nvPr/>
          </p:nvSpPr>
          <p:spPr bwMode="auto">
            <a:xfrm>
              <a:off x="3675" y="2024"/>
              <a:ext cx="4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el-GR" altLang="zh-CN" sz="2400" b="1"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r>
                <a:rPr kumimoji="1" lang="en-US" altLang="zh-CN" sz="2400" b="1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endParaRPr kumimoji="1" lang="zh-CN" altLang="en-US" sz="2400" b="1" baseline="-250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5856" name="Object 92"/>
            <p:cNvGraphicFramePr>
              <a:graphicFrameLocks noChangeAspect="1"/>
            </p:cNvGraphicFramePr>
            <p:nvPr/>
          </p:nvGraphicFramePr>
          <p:xfrm>
            <a:off x="4241" y="1705"/>
            <a:ext cx="125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85" name="公式" r:id="rId47" imgW="88900" imgH="164465" progId="Equation.3">
                    <p:embed/>
                  </p:oleObj>
                </mc:Choice>
                <mc:Fallback>
                  <p:oleObj name="公式" r:id="rId47" imgW="88900" imgH="164465" progId="Equation.3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1705"/>
                          <a:ext cx="125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052513"/>
            <a:ext cx="7620000" cy="2828925"/>
          </a:xfrm>
        </p:spPr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zh-CN" altLang="en-US" sz="3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抽样定理</a:t>
            </a:r>
            <a:endParaRPr lang="en-US" altLang="zh-CN" sz="32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若</a:t>
            </a:r>
            <a:r>
              <a:rPr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是频带宽度有限信号，在抽样后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x(n)=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nT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能够不失真地还原出原来信号</a:t>
            </a:r>
            <a:r>
              <a:rPr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1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(t)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zh-CN" altLang="en-US" sz="2800" dirty="0">
                <a:solidFill>
                  <a:srgbClr val="CC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抽样频率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必须大于或等于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两倍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信号频谱的</a:t>
            </a:r>
            <a:r>
              <a:rPr lang="zh-CN" altLang="en-US" sz="2800" dirty="0">
                <a:solidFill>
                  <a:srgbClr val="CC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最高频率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。即：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24964" name="Object 4"/>
          <p:cNvGraphicFramePr>
            <a:graphicFrameLocks noChangeAspect="1"/>
          </p:cNvGraphicFramePr>
          <p:nvPr/>
        </p:nvGraphicFramePr>
        <p:xfrm>
          <a:off x="3419475" y="3446463"/>
          <a:ext cx="16430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公式" r:id="rId3" imgW="622300" imgH="228600" progId="Equation.3">
                  <p:embed/>
                </p:oleObj>
              </mc:Choice>
              <mc:Fallback>
                <p:oleObj name="公式" r:id="rId3" imgW="6223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446463"/>
                        <a:ext cx="164306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65" name="Object 5"/>
          <p:cNvGraphicFramePr>
            <a:graphicFrameLocks noChangeAspect="1"/>
          </p:cNvGraphicFramePr>
          <p:nvPr/>
        </p:nvGraphicFramePr>
        <p:xfrm>
          <a:off x="4494213" y="4367213"/>
          <a:ext cx="17430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公式" r:id="rId5" imgW="660400" imgH="228600" progId="Equation.3">
                  <p:embed/>
                </p:oleObj>
              </mc:Choice>
              <mc:Fallback>
                <p:oleObj name="公式" r:id="rId5" imgW="6604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4213" y="4367213"/>
                        <a:ext cx="17430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66" name="Text Box 6"/>
          <p:cNvSpPr txBox="1">
            <a:spLocks noChangeArrowheads="1"/>
          </p:cNvSpPr>
          <p:nvPr/>
        </p:nvSpPr>
        <p:spPr bwMode="auto">
          <a:xfrm>
            <a:off x="1706563" y="4398963"/>
            <a:ext cx="30686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rgbClr val="FF0066"/>
                </a:solidFill>
                <a:latin typeface="Times New Roman" panose="02020603050405020304" pitchFamily="18" charset="0"/>
                <a:ea typeface="楷体_GB2312" pitchFamily="49" charset="-122"/>
              </a:rPr>
              <a:t>奈奎斯特频率：</a:t>
            </a:r>
          </a:p>
        </p:txBody>
      </p:sp>
      <p:sp>
        <p:nvSpPr>
          <p:cNvPr id="36870" name="矩形 5"/>
          <p:cNvSpPr>
            <a:spLocks noChangeArrowheads="1"/>
          </p:cNvSpPr>
          <p:nvPr/>
        </p:nvSpPr>
        <p:spPr bwMode="auto">
          <a:xfrm>
            <a:off x="2700338" y="5661025"/>
            <a:ext cx="4184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400" b="1" u="sng">
                <a:latin typeface="楷体" panose="02010609060101010101" pitchFamily="49" charset="-122"/>
                <a:ea typeface="楷体" panose="02010609060101010101" pitchFamily="49" charset="-122"/>
              </a:rPr>
              <a:t>抽样、采样、取样：</a:t>
            </a:r>
            <a:r>
              <a:rPr lang="en-US" altLang="zh-CN" sz="2400" b="1" u="sng">
                <a:latin typeface="楷体" panose="02010609060101010101" pitchFamily="49" charset="-122"/>
                <a:ea typeface="楷体" panose="02010609060101010101" pitchFamily="49" charset="-122"/>
              </a:rPr>
              <a:t>sampling</a:t>
            </a:r>
            <a:endParaRPr lang="zh-CN" altLang="en-US" sz="2400" b="1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4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4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4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4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539750" y="2420938"/>
            <a:ext cx="7886700" cy="1325562"/>
          </a:xfrm>
        </p:spPr>
        <p:txBody>
          <a:bodyPr/>
          <a:lstStyle/>
          <a:p>
            <a:pPr algn="ctr" eaLnBrk="1" hangingPunct="1"/>
            <a:r>
              <a:rPr lang="en-US" altLang="zh-CN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1.1</a:t>
            </a:r>
            <a:r>
              <a:rPr lang="zh-CN" altLang="en-US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r>
              <a:rPr lang="zh-CN" altLang="en-US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657225" y="889000"/>
            <a:ext cx="7620000" cy="739775"/>
          </a:xfrm>
        </p:spPr>
        <p:txBody>
          <a:bodyPr/>
          <a:lstStyle/>
          <a:p>
            <a:pPr eaLnBrk="1" hangingPunct="1"/>
            <a:r>
              <a:rPr lang="zh-CN" altLang="en-US" sz="3200">
                <a:latin typeface="楷体" panose="02010609060101010101" pitchFamily="49" charset="-122"/>
                <a:ea typeface="楷体" panose="02010609060101010101" pitchFamily="49" charset="-122"/>
              </a:rPr>
              <a:t>实际抽样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1187450" y="2297113"/>
            <a:ext cx="1728788" cy="503237"/>
            <a:chOff x="884" y="2523"/>
            <a:chExt cx="1089" cy="317"/>
          </a:xfrm>
        </p:grpSpPr>
        <p:sp>
          <p:nvSpPr>
            <p:cNvPr id="38026" name="Freeform 5"/>
            <p:cNvSpPr/>
            <p:nvPr/>
          </p:nvSpPr>
          <p:spPr bwMode="auto">
            <a:xfrm>
              <a:off x="975" y="2523"/>
              <a:ext cx="953" cy="250"/>
            </a:xfrm>
            <a:custGeom>
              <a:avLst/>
              <a:gdLst>
                <a:gd name="T0" fmla="*/ 0 w 953"/>
                <a:gd name="T1" fmla="*/ 235 h 250"/>
                <a:gd name="T2" fmla="*/ 91 w 953"/>
                <a:gd name="T3" fmla="*/ 190 h 250"/>
                <a:gd name="T4" fmla="*/ 227 w 953"/>
                <a:gd name="T5" fmla="*/ 53 h 250"/>
                <a:gd name="T6" fmla="*/ 363 w 953"/>
                <a:gd name="T7" fmla="*/ 8 h 250"/>
                <a:gd name="T8" fmla="*/ 499 w 953"/>
                <a:gd name="T9" fmla="*/ 99 h 250"/>
                <a:gd name="T10" fmla="*/ 635 w 953"/>
                <a:gd name="T11" fmla="*/ 144 h 250"/>
                <a:gd name="T12" fmla="*/ 771 w 953"/>
                <a:gd name="T13" fmla="*/ 235 h 250"/>
                <a:gd name="T14" fmla="*/ 953 w 953"/>
                <a:gd name="T15" fmla="*/ 235 h 2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53"/>
                <a:gd name="T25" fmla="*/ 0 h 250"/>
                <a:gd name="T26" fmla="*/ 953 w 953"/>
                <a:gd name="T27" fmla="*/ 250 h 2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53" h="250">
                  <a:moveTo>
                    <a:pt x="0" y="235"/>
                  </a:moveTo>
                  <a:cubicBezTo>
                    <a:pt x="26" y="227"/>
                    <a:pt x="53" y="220"/>
                    <a:pt x="91" y="190"/>
                  </a:cubicBezTo>
                  <a:cubicBezTo>
                    <a:pt x="129" y="160"/>
                    <a:pt x="182" y="83"/>
                    <a:pt x="227" y="53"/>
                  </a:cubicBezTo>
                  <a:cubicBezTo>
                    <a:pt x="272" y="23"/>
                    <a:pt x="318" y="0"/>
                    <a:pt x="363" y="8"/>
                  </a:cubicBezTo>
                  <a:cubicBezTo>
                    <a:pt x="408" y="16"/>
                    <a:pt x="454" y="76"/>
                    <a:pt x="499" y="99"/>
                  </a:cubicBezTo>
                  <a:cubicBezTo>
                    <a:pt x="544" y="122"/>
                    <a:pt x="590" y="121"/>
                    <a:pt x="635" y="144"/>
                  </a:cubicBezTo>
                  <a:cubicBezTo>
                    <a:pt x="680" y="167"/>
                    <a:pt x="718" y="220"/>
                    <a:pt x="771" y="235"/>
                  </a:cubicBezTo>
                  <a:cubicBezTo>
                    <a:pt x="824" y="250"/>
                    <a:pt x="888" y="242"/>
                    <a:pt x="953" y="235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027" name="Line 6"/>
            <p:cNvSpPr>
              <a:spLocks noChangeShapeType="1"/>
            </p:cNvSpPr>
            <p:nvPr/>
          </p:nvSpPr>
          <p:spPr bwMode="auto">
            <a:xfrm>
              <a:off x="884" y="2840"/>
              <a:ext cx="10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3132138" y="2203450"/>
            <a:ext cx="3168650" cy="962025"/>
            <a:chOff x="2109" y="2160"/>
            <a:chExt cx="1996" cy="606"/>
          </a:xfrm>
        </p:grpSpPr>
        <p:grpSp>
          <p:nvGrpSpPr>
            <p:cNvPr id="38019" name="Group 8"/>
            <p:cNvGrpSpPr/>
            <p:nvPr/>
          </p:nvGrpSpPr>
          <p:grpSpPr bwMode="auto">
            <a:xfrm>
              <a:off x="2154" y="2313"/>
              <a:ext cx="1724" cy="453"/>
              <a:chOff x="1655" y="2750"/>
              <a:chExt cx="1724" cy="453"/>
            </a:xfrm>
          </p:grpSpPr>
          <p:sp>
            <p:nvSpPr>
              <p:cNvPr id="38022" name="Rectangle 9"/>
              <p:cNvSpPr>
                <a:spLocks noChangeArrowheads="1"/>
              </p:cNvSpPr>
              <p:nvPr/>
            </p:nvSpPr>
            <p:spPr bwMode="auto">
              <a:xfrm>
                <a:off x="2064" y="2750"/>
                <a:ext cx="997" cy="45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endParaRPr kumimoji="1" lang="zh-CN" altLang="en-US" sz="32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38023" name="Line 10"/>
              <p:cNvSpPr>
                <a:spLocks noChangeShapeType="1"/>
              </p:cNvSpPr>
              <p:nvPr/>
            </p:nvSpPr>
            <p:spPr bwMode="auto">
              <a:xfrm>
                <a:off x="1655" y="2976"/>
                <a:ext cx="4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024" name="Line 11"/>
              <p:cNvSpPr>
                <a:spLocks noChangeShapeType="1"/>
              </p:cNvSpPr>
              <p:nvPr/>
            </p:nvSpPr>
            <p:spPr bwMode="auto">
              <a:xfrm>
                <a:off x="3062" y="2976"/>
                <a:ext cx="3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025" name="Text Box 12"/>
              <p:cNvSpPr txBox="1">
                <a:spLocks noChangeArrowheads="1"/>
              </p:cNvSpPr>
              <p:nvPr/>
            </p:nvSpPr>
            <p:spPr bwMode="auto">
              <a:xfrm>
                <a:off x="2201" y="2826"/>
                <a:ext cx="76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zh-CN" altLang="en-US" sz="2000" b="1">
                    <a:latin typeface="Times New Roman" panose="02020603050405020304" pitchFamily="18" charset="0"/>
                    <a:ea typeface="楷体_GB2312" pitchFamily="49" charset="-122"/>
                  </a:rPr>
                  <a:t>抽样保持</a:t>
                </a:r>
                <a:endPara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graphicFrame>
          <p:nvGraphicFramePr>
            <p:cNvPr id="38020" name="Object 13"/>
            <p:cNvGraphicFramePr>
              <a:graphicFrameLocks noChangeAspect="1"/>
            </p:cNvGraphicFramePr>
            <p:nvPr/>
          </p:nvGraphicFramePr>
          <p:xfrm>
            <a:off x="2109" y="2209"/>
            <a:ext cx="464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47" name="公式" r:id="rId3" imgW="279400" imgH="203200" progId="Equation.3">
                    <p:embed/>
                  </p:oleObj>
                </mc:Choice>
                <mc:Fallback>
                  <p:oleObj name="公式" r:id="rId3" imgW="279400" imgH="2032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2209"/>
                          <a:ext cx="464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021" name="Object 14"/>
            <p:cNvGraphicFramePr>
              <a:graphicFrameLocks noChangeAspect="1"/>
            </p:cNvGraphicFramePr>
            <p:nvPr/>
          </p:nvGraphicFramePr>
          <p:xfrm>
            <a:off x="3536" y="2160"/>
            <a:ext cx="569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48" name="公式" r:id="rId5" imgW="342900" imgH="228600" progId="Equation.3">
                    <p:embed/>
                  </p:oleObj>
                </mc:Choice>
                <mc:Fallback>
                  <p:oleObj name="公式" r:id="rId5" imgW="342900" imgH="2286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6" y="2160"/>
                          <a:ext cx="569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5"/>
          <p:cNvGrpSpPr/>
          <p:nvPr/>
        </p:nvGrpSpPr>
        <p:grpSpPr bwMode="auto">
          <a:xfrm>
            <a:off x="6372225" y="1987550"/>
            <a:ext cx="1800225" cy="1282700"/>
            <a:chOff x="4150" y="2024"/>
            <a:chExt cx="1134" cy="808"/>
          </a:xfrm>
        </p:grpSpPr>
        <p:graphicFrame>
          <p:nvGraphicFramePr>
            <p:cNvPr id="37992" name="Object 16"/>
            <p:cNvGraphicFramePr>
              <a:graphicFrameLocks noChangeAspect="1"/>
            </p:cNvGraphicFramePr>
            <p:nvPr/>
          </p:nvGraphicFramePr>
          <p:xfrm>
            <a:off x="4694" y="2024"/>
            <a:ext cx="44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49" name="公式" r:id="rId7" imgW="342900" imgH="228600" progId="Equation.3">
                    <p:embed/>
                  </p:oleObj>
                </mc:Choice>
                <mc:Fallback>
                  <p:oleObj name="公式" r:id="rId7" imgW="342900" imgH="2286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4" y="2024"/>
                          <a:ext cx="442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93" name="Group 17"/>
            <p:cNvGrpSpPr/>
            <p:nvPr/>
          </p:nvGrpSpPr>
          <p:grpSpPr bwMode="auto">
            <a:xfrm>
              <a:off x="4150" y="2205"/>
              <a:ext cx="1134" cy="326"/>
              <a:chOff x="3787" y="2440"/>
              <a:chExt cx="1134" cy="326"/>
            </a:xfrm>
          </p:grpSpPr>
          <p:grpSp>
            <p:nvGrpSpPr>
              <p:cNvPr id="37999" name="Group 18"/>
              <p:cNvGrpSpPr/>
              <p:nvPr/>
            </p:nvGrpSpPr>
            <p:grpSpPr bwMode="auto">
              <a:xfrm>
                <a:off x="3787" y="2440"/>
                <a:ext cx="1134" cy="326"/>
                <a:chOff x="1927" y="3422"/>
                <a:chExt cx="1134" cy="326"/>
              </a:xfrm>
            </p:grpSpPr>
            <p:sp>
              <p:nvSpPr>
                <p:cNvPr id="38005" name="Line 19"/>
                <p:cNvSpPr>
                  <a:spLocks noChangeShapeType="1"/>
                </p:cNvSpPr>
                <p:nvPr/>
              </p:nvSpPr>
              <p:spPr bwMode="auto">
                <a:xfrm>
                  <a:off x="1927" y="3748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0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063" y="3612"/>
                  <a:ext cx="0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07" name="Line 21"/>
                <p:cNvSpPr>
                  <a:spLocks noChangeShapeType="1"/>
                </p:cNvSpPr>
                <p:nvPr/>
              </p:nvSpPr>
              <p:spPr bwMode="auto">
                <a:xfrm>
                  <a:off x="2063" y="3612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08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2199" y="3475"/>
                  <a:ext cx="0" cy="1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09" name="Line 23"/>
                <p:cNvSpPr>
                  <a:spLocks noChangeShapeType="1"/>
                </p:cNvSpPr>
                <p:nvPr/>
              </p:nvSpPr>
              <p:spPr bwMode="auto">
                <a:xfrm>
                  <a:off x="2199" y="3475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10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335" y="3430"/>
                  <a:ext cx="0" cy="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11" name="Line 25"/>
                <p:cNvSpPr>
                  <a:spLocks noChangeShapeType="1"/>
                </p:cNvSpPr>
                <p:nvPr/>
              </p:nvSpPr>
              <p:spPr bwMode="auto">
                <a:xfrm>
                  <a:off x="2335" y="3430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12" name="Line 26"/>
                <p:cNvSpPr>
                  <a:spLocks noChangeShapeType="1"/>
                </p:cNvSpPr>
                <p:nvPr/>
              </p:nvSpPr>
              <p:spPr bwMode="auto">
                <a:xfrm>
                  <a:off x="2471" y="3430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13" name="Line 27"/>
                <p:cNvSpPr>
                  <a:spLocks noChangeShapeType="1"/>
                </p:cNvSpPr>
                <p:nvPr/>
              </p:nvSpPr>
              <p:spPr bwMode="auto">
                <a:xfrm>
                  <a:off x="2471" y="3521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14" name="Line 28"/>
                <p:cNvSpPr>
                  <a:spLocks noChangeShapeType="1"/>
                </p:cNvSpPr>
                <p:nvPr/>
              </p:nvSpPr>
              <p:spPr bwMode="auto">
                <a:xfrm>
                  <a:off x="2607" y="3521"/>
                  <a:ext cx="0" cy="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15" name="Line 29"/>
                <p:cNvSpPr>
                  <a:spLocks noChangeShapeType="1"/>
                </p:cNvSpPr>
                <p:nvPr/>
              </p:nvSpPr>
              <p:spPr bwMode="auto">
                <a:xfrm>
                  <a:off x="2607" y="3566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16" name="Line 30"/>
                <p:cNvSpPr>
                  <a:spLocks noChangeShapeType="1"/>
                </p:cNvSpPr>
                <p:nvPr/>
              </p:nvSpPr>
              <p:spPr bwMode="auto">
                <a:xfrm>
                  <a:off x="2743" y="3566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17" name="Line 31"/>
                <p:cNvSpPr>
                  <a:spLocks noChangeShapeType="1"/>
                </p:cNvSpPr>
                <p:nvPr/>
              </p:nvSpPr>
              <p:spPr bwMode="auto">
                <a:xfrm>
                  <a:off x="2743" y="3657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8018" name="Freeform 32"/>
                <p:cNvSpPr/>
                <p:nvPr/>
              </p:nvSpPr>
              <p:spPr bwMode="auto">
                <a:xfrm>
                  <a:off x="1972" y="3422"/>
                  <a:ext cx="953" cy="250"/>
                </a:xfrm>
                <a:custGeom>
                  <a:avLst/>
                  <a:gdLst>
                    <a:gd name="T0" fmla="*/ 0 w 953"/>
                    <a:gd name="T1" fmla="*/ 235 h 250"/>
                    <a:gd name="T2" fmla="*/ 91 w 953"/>
                    <a:gd name="T3" fmla="*/ 190 h 250"/>
                    <a:gd name="T4" fmla="*/ 227 w 953"/>
                    <a:gd name="T5" fmla="*/ 53 h 250"/>
                    <a:gd name="T6" fmla="*/ 363 w 953"/>
                    <a:gd name="T7" fmla="*/ 8 h 250"/>
                    <a:gd name="T8" fmla="*/ 499 w 953"/>
                    <a:gd name="T9" fmla="*/ 99 h 250"/>
                    <a:gd name="T10" fmla="*/ 635 w 953"/>
                    <a:gd name="T11" fmla="*/ 144 h 250"/>
                    <a:gd name="T12" fmla="*/ 771 w 953"/>
                    <a:gd name="T13" fmla="*/ 235 h 250"/>
                    <a:gd name="T14" fmla="*/ 953 w 953"/>
                    <a:gd name="T15" fmla="*/ 235 h 2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53"/>
                    <a:gd name="T25" fmla="*/ 0 h 250"/>
                    <a:gd name="T26" fmla="*/ 953 w 953"/>
                    <a:gd name="T27" fmla="*/ 250 h 25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53" h="250">
                      <a:moveTo>
                        <a:pt x="0" y="235"/>
                      </a:moveTo>
                      <a:cubicBezTo>
                        <a:pt x="26" y="227"/>
                        <a:pt x="53" y="220"/>
                        <a:pt x="91" y="190"/>
                      </a:cubicBezTo>
                      <a:cubicBezTo>
                        <a:pt x="129" y="160"/>
                        <a:pt x="182" y="83"/>
                        <a:pt x="227" y="53"/>
                      </a:cubicBezTo>
                      <a:cubicBezTo>
                        <a:pt x="272" y="23"/>
                        <a:pt x="318" y="0"/>
                        <a:pt x="363" y="8"/>
                      </a:cubicBezTo>
                      <a:cubicBezTo>
                        <a:pt x="408" y="16"/>
                        <a:pt x="454" y="76"/>
                        <a:pt x="499" y="99"/>
                      </a:cubicBezTo>
                      <a:cubicBezTo>
                        <a:pt x="544" y="122"/>
                        <a:pt x="590" y="121"/>
                        <a:pt x="635" y="144"/>
                      </a:cubicBezTo>
                      <a:cubicBezTo>
                        <a:pt x="680" y="167"/>
                        <a:pt x="718" y="220"/>
                        <a:pt x="771" y="235"/>
                      </a:cubicBezTo>
                      <a:cubicBezTo>
                        <a:pt x="824" y="250"/>
                        <a:pt x="888" y="242"/>
                        <a:pt x="953" y="235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38000" name="Line 33"/>
              <p:cNvSpPr>
                <a:spLocks noChangeShapeType="1"/>
              </p:cNvSpPr>
              <p:nvPr/>
            </p:nvSpPr>
            <p:spPr bwMode="auto">
              <a:xfrm>
                <a:off x="4059" y="2614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001" name="Line 34"/>
              <p:cNvSpPr>
                <a:spLocks noChangeShapeType="1"/>
              </p:cNvSpPr>
              <p:nvPr/>
            </p:nvSpPr>
            <p:spPr bwMode="auto">
              <a:xfrm>
                <a:off x="4195" y="2478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002" name="Line 35"/>
              <p:cNvSpPr>
                <a:spLocks noChangeShapeType="1"/>
              </p:cNvSpPr>
              <p:nvPr/>
            </p:nvSpPr>
            <p:spPr bwMode="auto">
              <a:xfrm>
                <a:off x="4332" y="2523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003" name="Line 36"/>
              <p:cNvSpPr>
                <a:spLocks noChangeShapeType="1"/>
              </p:cNvSpPr>
              <p:nvPr/>
            </p:nvSpPr>
            <p:spPr bwMode="auto">
              <a:xfrm>
                <a:off x="4468" y="2568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004" name="Line 37"/>
              <p:cNvSpPr>
                <a:spLocks noChangeShapeType="1"/>
              </p:cNvSpPr>
              <p:nvPr/>
            </p:nvSpPr>
            <p:spPr bwMode="auto">
              <a:xfrm>
                <a:off x="4604" y="2659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94" name="Group 38"/>
            <p:cNvGrpSpPr/>
            <p:nvPr/>
          </p:nvGrpSpPr>
          <p:grpSpPr bwMode="auto">
            <a:xfrm>
              <a:off x="4513" y="2515"/>
              <a:ext cx="454" cy="317"/>
              <a:chOff x="4150" y="2750"/>
              <a:chExt cx="454" cy="317"/>
            </a:xfrm>
          </p:grpSpPr>
          <p:graphicFrame>
            <p:nvGraphicFramePr>
              <p:cNvPr id="37995" name="Object 39"/>
              <p:cNvGraphicFramePr>
                <a:graphicFrameLocks noChangeAspect="1"/>
              </p:cNvGraphicFramePr>
              <p:nvPr/>
            </p:nvGraphicFramePr>
            <p:xfrm>
              <a:off x="4377" y="2795"/>
              <a:ext cx="181" cy="2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050" name="公式" r:id="rId9" imgW="139700" imgH="165100" progId="Equation.3">
                      <p:embed/>
                    </p:oleObj>
                  </mc:Choice>
                  <mc:Fallback>
                    <p:oleObj name="公式" r:id="rId9" imgW="139700" imgH="165100" progId="Equation.3">
                      <p:embed/>
                      <p:pic>
                        <p:nvPicPr>
                          <p:cNvPr id="0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77" y="2795"/>
                            <a:ext cx="181" cy="21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996" name="Line 40"/>
              <p:cNvSpPr>
                <a:spLocks noChangeShapeType="1"/>
              </p:cNvSpPr>
              <p:nvPr/>
            </p:nvSpPr>
            <p:spPr bwMode="auto">
              <a:xfrm>
                <a:off x="4195" y="2750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97" name="Line 41"/>
              <p:cNvSpPr>
                <a:spLocks noChangeShapeType="1"/>
              </p:cNvSpPr>
              <p:nvPr/>
            </p:nvSpPr>
            <p:spPr bwMode="auto">
              <a:xfrm>
                <a:off x="4332" y="2750"/>
                <a:ext cx="0" cy="3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7998" name="Line 42"/>
              <p:cNvSpPr>
                <a:spLocks noChangeShapeType="1"/>
              </p:cNvSpPr>
              <p:nvPr/>
            </p:nvSpPr>
            <p:spPr bwMode="auto">
              <a:xfrm>
                <a:off x="4150" y="3022"/>
                <a:ext cx="4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85"/>
          <p:cNvGrpSpPr/>
          <p:nvPr/>
        </p:nvGrpSpPr>
        <p:grpSpPr bwMode="auto">
          <a:xfrm>
            <a:off x="827088" y="3429000"/>
            <a:ext cx="7302500" cy="1584325"/>
            <a:chOff x="1160" y="2659"/>
            <a:chExt cx="4600" cy="998"/>
          </a:xfrm>
        </p:grpSpPr>
        <p:grpSp>
          <p:nvGrpSpPr>
            <p:cNvPr id="37967" name="Group 60"/>
            <p:cNvGrpSpPr/>
            <p:nvPr/>
          </p:nvGrpSpPr>
          <p:grpSpPr bwMode="auto">
            <a:xfrm>
              <a:off x="1160" y="2659"/>
              <a:ext cx="1221" cy="998"/>
              <a:chOff x="1150" y="2886"/>
              <a:chExt cx="1221" cy="998"/>
            </a:xfrm>
          </p:grpSpPr>
          <p:grpSp>
            <p:nvGrpSpPr>
              <p:cNvPr id="37975" name="Group 61"/>
              <p:cNvGrpSpPr/>
              <p:nvPr/>
            </p:nvGrpSpPr>
            <p:grpSpPr bwMode="auto">
              <a:xfrm>
                <a:off x="1738" y="3063"/>
                <a:ext cx="318" cy="317"/>
                <a:chOff x="1292" y="2659"/>
                <a:chExt cx="318" cy="317"/>
              </a:xfrm>
            </p:grpSpPr>
            <p:sp>
              <p:nvSpPr>
                <p:cNvPr id="37989" name="Oval 62"/>
                <p:cNvSpPr>
                  <a:spLocks noChangeArrowheads="1"/>
                </p:cNvSpPr>
                <p:nvPr/>
              </p:nvSpPr>
              <p:spPr bwMode="auto">
                <a:xfrm>
                  <a:off x="1292" y="2659"/>
                  <a:ext cx="318" cy="3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等线" panose="02010600030101010101" pitchFamily="2" charset="-122"/>
                      <a:ea typeface="等线" panose="02010600030101010101" pitchFamily="2" charset="-122"/>
                    </a:defRPr>
                  </a:lvl9pPr>
                </a:lstStyle>
                <a:p>
                  <a:pPr eaLnBrk="1" hangingPunct="1"/>
                  <a:endParaRPr kumimoji="1" lang="zh-CN" altLang="en-US" sz="3200" b="1">
                    <a:latin typeface="Times New Roman" panose="02020603050405020304" pitchFamily="18" charset="0"/>
                    <a:ea typeface="楷体_GB2312" pitchFamily="49" charset="-122"/>
                  </a:endParaRPr>
                </a:p>
              </p:txBody>
            </p:sp>
            <p:sp>
              <p:nvSpPr>
                <p:cNvPr id="37990" name="Line 63"/>
                <p:cNvSpPr>
                  <a:spLocks noChangeShapeType="1"/>
                </p:cNvSpPr>
                <p:nvPr/>
              </p:nvSpPr>
              <p:spPr bwMode="auto">
                <a:xfrm>
                  <a:off x="1383" y="2750"/>
                  <a:ext cx="136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991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383" y="2750"/>
                  <a:ext cx="136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7976" name="Line 65"/>
              <p:cNvSpPr>
                <a:spLocks noChangeShapeType="1"/>
              </p:cNvSpPr>
              <p:nvPr/>
            </p:nvSpPr>
            <p:spPr bwMode="auto">
              <a:xfrm>
                <a:off x="1239" y="3244"/>
                <a:ext cx="4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7" name="Line 66"/>
              <p:cNvSpPr>
                <a:spLocks noChangeShapeType="1"/>
              </p:cNvSpPr>
              <p:nvPr/>
            </p:nvSpPr>
            <p:spPr bwMode="auto">
              <a:xfrm>
                <a:off x="2056" y="3248"/>
                <a:ext cx="31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8" name="Line 67"/>
              <p:cNvSpPr>
                <a:spLocks noChangeShapeType="1"/>
              </p:cNvSpPr>
              <p:nvPr/>
            </p:nvSpPr>
            <p:spPr bwMode="auto">
              <a:xfrm flipV="1">
                <a:off x="1900" y="3374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7979" name="Object 68"/>
              <p:cNvGraphicFramePr>
                <a:graphicFrameLocks noChangeAspect="1"/>
              </p:cNvGraphicFramePr>
              <p:nvPr/>
            </p:nvGraphicFramePr>
            <p:xfrm>
              <a:off x="1150" y="2999"/>
              <a:ext cx="359" cy="2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051" name="公式" r:id="rId11" imgW="279400" imgH="203200" progId="Equation.3">
                      <p:embed/>
                    </p:oleObj>
                  </mc:Choice>
                  <mc:Fallback>
                    <p:oleObj name="公式" r:id="rId11" imgW="279400" imgH="203200" progId="Equation.3">
                      <p:embed/>
                      <p:pic>
                        <p:nvPicPr>
                          <p:cNvPr id="0" name="Object 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50" y="2999"/>
                            <a:ext cx="359" cy="2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80" name="Object 69"/>
              <p:cNvGraphicFramePr>
                <a:graphicFrameLocks noChangeAspect="1"/>
              </p:cNvGraphicFramePr>
              <p:nvPr/>
            </p:nvGraphicFramePr>
            <p:xfrm>
              <a:off x="1900" y="3419"/>
              <a:ext cx="425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052" name="公式" r:id="rId13" imgW="304800" imgH="203200" progId="Equation.3">
                      <p:embed/>
                    </p:oleObj>
                  </mc:Choice>
                  <mc:Fallback>
                    <p:oleObj name="公式" r:id="rId13" imgW="304800" imgH="203200" progId="Equation.3">
                      <p:embed/>
                      <p:pic>
                        <p:nvPicPr>
                          <p:cNvPr id="0" name="Object 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00" y="3419"/>
                            <a:ext cx="425" cy="2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981" name="Object 70"/>
              <p:cNvGraphicFramePr>
                <a:graphicFrameLocks noChangeAspect="1"/>
              </p:cNvGraphicFramePr>
              <p:nvPr/>
            </p:nvGraphicFramePr>
            <p:xfrm>
              <a:off x="1921" y="2886"/>
              <a:ext cx="430" cy="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053" name="公式" r:id="rId15" imgW="355600" imgH="241300" progId="Equation.3">
                      <p:embed/>
                    </p:oleObj>
                  </mc:Choice>
                  <mc:Fallback>
                    <p:oleObj name="公式" r:id="rId15" imgW="355600" imgH="241300" progId="Equation.3">
                      <p:embed/>
                      <p:pic>
                        <p:nvPicPr>
                          <p:cNvPr id="0" name="Object 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1" y="2886"/>
                            <a:ext cx="430" cy="2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7982" name="Group 71"/>
              <p:cNvGrpSpPr/>
              <p:nvPr/>
            </p:nvGrpSpPr>
            <p:grpSpPr bwMode="auto">
              <a:xfrm>
                <a:off x="1519" y="3748"/>
                <a:ext cx="817" cy="136"/>
                <a:chOff x="1156" y="3657"/>
                <a:chExt cx="817" cy="136"/>
              </a:xfrm>
            </p:grpSpPr>
            <p:sp>
              <p:nvSpPr>
                <p:cNvPr id="37983" name="Line 72"/>
                <p:cNvSpPr>
                  <a:spLocks noChangeShapeType="1"/>
                </p:cNvSpPr>
                <p:nvPr/>
              </p:nvSpPr>
              <p:spPr bwMode="auto">
                <a:xfrm>
                  <a:off x="1156" y="3793"/>
                  <a:ext cx="81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84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1247" y="3657"/>
                  <a:ext cx="0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85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383" y="3657"/>
                  <a:ext cx="0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86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519" y="3657"/>
                  <a:ext cx="0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87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1655" y="3657"/>
                  <a:ext cx="0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88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791" y="3657"/>
                  <a:ext cx="0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7968" name="Rectangle 78"/>
            <p:cNvSpPr>
              <a:spLocks noChangeArrowheads="1"/>
            </p:cNvSpPr>
            <p:nvPr/>
          </p:nvSpPr>
          <p:spPr bwMode="auto">
            <a:xfrm>
              <a:off x="2381" y="2840"/>
              <a:ext cx="1497" cy="3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69" name="Text Box 79"/>
            <p:cNvSpPr txBox="1">
              <a:spLocks noChangeArrowheads="1"/>
            </p:cNvSpPr>
            <p:nvPr/>
          </p:nvSpPr>
          <p:spPr bwMode="auto">
            <a:xfrm>
              <a:off x="2573" y="2881"/>
              <a:ext cx="109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零阶保持器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70" name="Rectangle 80"/>
            <p:cNvSpPr>
              <a:spLocks noChangeArrowheads="1"/>
            </p:cNvSpPr>
            <p:nvPr/>
          </p:nvSpPr>
          <p:spPr bwMode="auto">
            <a:xfrm>
              <a:off x="4150" y="2840"/>
              <a:ext cx="1270" cy="3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71" name="Text Box 81"/>
            <p:cNvSpPr txBox="1">
              <a:spLocks noChangeArrowheads="1"/>
            </p:cNvSpPr>
            <p:nvPr/>
          </p:nvSpPr>
          <p:spPr bwMode="auto">
            <a:xfrm>
              <a:off x="4283" y="2836"/>
              <a:ext cx="103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latin typeface="Times New Roman" panose="02020603050405020304" pitchFamily="18" charset="0"/>
                  <a:ea typeface="楷体_GB2312" pitchFamily="49" charset="-122"/>
                </a:rPr>
                <a:t>A/D</a:t>
              </a:r>
              <a:r>
                <a:rPr kumimoji="1" lang="zh-CN" altLang="en-US" sz="2400" b="1">
                  <a:latin typeface="Times New Roman" panose="02020603050405020304" pitchFamily="18" charset="0"/>
                  <a:ea typeface="楷体_GB2312" pitchFamily="49" charset="-122"/>
                </a:rPr>
                <a:t>转换器</a:t>
              </a:r>
              <a:endParaRPr kumimoji="1" lang="en-US" altLang="zh-CN" sz="24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72" name="Line 82"/>
            <p:cNvSpPr>
              <a:spLocks noChangeShapeType="1"/>
            </p:cNvSpPr>
            <p:nvPr/>
          </p:nvSpPr>
          <p:spPr bwMode="auto">
            <a:xfrm>
              <a:off x="3878" y="3004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73" name="Line 83"/>
            <p:cNvSpPr>
              <a:spLocks noChangeShapeType="1"/>
            </p:cNvSpPr>
            <p:nvPr/>
          </p:nvSpPr>
          <p:spPr bwMode="auto">
            <a:xfrm>
              <a:off x="5420" y="3022"/>
              <a:ext cx="2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7974" name="Object 84"/>
            <p:cNvGraphicFramePr>
              <a:graphicFrameLocks noChangeAspect="1"/>
            </p:cNvGraphicFramePr>
            <p:nvPr/>
          </p:nvGraphicFramePr>
          <p:xfrm>
            <a:off x="5399" y="2750"/>
            <a:ext cx="361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54" name="公式" r:id="rId17" imgW="292100" imgH="203200" progId="Equation.3">
                    <p:embed/>
                  </p:oleObj>
                </mc:Choice>
                <mc:Fallback>
                  <p:oleObj name="公式" r:id="rId17" imgW="292100" imgH="203200" progId="Equation.3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9" y="2750"/>
                          <a:ext cx="361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54"/>
          <p:cNvGrpSpPr/>
          <p:nvPr/>
        </p:nvGrpSpPr>
        <p:grpSpPr bwMode="auto">
          <a:xfrm>
            <a:off x="6588125" y="4462463"/>
            <a:ext cx="1916113" cy="779462"/>
            <a:chOff x="4286" y="3129"/>
            <a:chExt cx="1207" cy="491"/>
          </a:xfrm>
        </p:grpSpPr>
        <p:graphicFrame>
          <p:nvGraphicFramePr>
            <p:cNvPr id="37950" name="Object 115"/>
            <p:cNvGraphicFramePr>
              <a:graphicFrameLocks noChangeAspect="1"/>
            </p:cNvGraphicFramePr>
            <p:nvPr/>
          </p:nvGraphicFramePr>
          <p:xfrm>
            <a:off x="4862" y="3129"/>
            <a:ext cx="377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55" name="公式" r:id="rId19" imgW="292100" imgH="203200" progId="Equation.3">
                    <p:embed/>
                  </p:oleObj>
                </mc:Choice>
                <mc:Fallback>
                  <p:oleObj name="公式" r:id="rId19" imgW="292100" imgH="203200" progId="Equation.3">
                    <p:embed/>
                    <p:pic>
                      <p:nvPicPr>
                        <p:cNvPr id="0" name="Object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2" y="3129"/>
                          <a:ext cx="377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51" name="Line 118"/>
            <p:cNvSpPr>
              <a:spLocks noChangeShapeType="1"/>
            </p:cNvSpPr>
            <p:nvPr/>
          </p:nvSpPr>
          <p:spPr bwMode="auto">
            <a:xfrm>
              <a:off x="4286" y="3620"/>
              <a:ext cx="11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2" name="Line 119"/>
            <p:cNvSpPr>
              <a:spLocks noChangeShapeType="1"/>
            </p:cNvSpPr>
            <p:nvPr/>
          </p:nvSpPr>
          <p:spPr bwMode="auto">
            <a:xfrm flipV="1">
              <a:off x="4422" y="348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3" name="Line 121"/>
            <p:cNvSpPr>
              <a:spLocks noChangeShapeType="1"/>
            </p:cNvSpPr>
            <p:nvPr/>
          </p:nvSpPr>
          <p:spPr bwMode="auto">
            <a:xfrm flipV="1">
              <a:off x="4558" y="3347"/>
              <a:ext cx="0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4" name="Line 123"/>
            <p:cNvSpPr>
              <a:spLocks noChangeShapeType="1"/>
            </p:cNvSpPr>
            <p:nvPr/>
          </p:nvSpPr>
          <p:spPr bwMode="auto">
            <a:xfrm flipV="1">
              <a:off x="4694" y="3302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5" name="Freeform 131"/>
            <p:cNvSpPr/>
            <p:nvPr/>
          </p:nvSpPr>
          <p:spPr bwMode="auto">
            <a:xfrm>
              <a:off x="4331" y="3294"/>
              <a:ext cx="953" cy="250"/>
            </a:xfrm>
            <a:custGeom>
              <a:avLst/>
              <a:gdLst>
                <a:gd name="T0" fmla="*/ 0 w 953"/>
                <a:gd name="T1" fmla="*/ 235 h 250"/>
                <a:gd name="T2" fmla="*/ 91 w 953"/>
                <a:gd name="T3" fmla="*/ 190 h 250"/>
                <a:gd name="T4" fmla="*/ 227 w 953"/>
                <a:gd name="T5" fmla="*/ 53 h 250"/>
                <a:gd name="T6" fmla="*/ 363 w 953"/>
                <a:gd name="T7" fmla="*/ 8 h 250"/>
                <a:gd name="T8" fmla="*/ 499 w 953"/>
                <a:gd name="T9" fmla="*/ 99 h 250"/>
                <a:gd name="T10" fmla="*/ 635 w 953"/>
                <a:gd name="T11" fmla="*/ 144 h 250"/>
                <a:gd name="T12" fmla="*/ 771 w 953"/>
                <a:gd name="T13" fmla="*/ 235 h 250"/>
                <a:gd name="T14" fmla="*/ 953 w 953"/>
                <a:gd name="T15" fmla="*/ 235 h 2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53"/>
                <a:gd name="T25" fmla="*/ 0 h 250"/>
                <a:gd name="T26" fmla="*/ 953 w 953"/>
                <a:gd name="T27" fmla="*/ 250 h 2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53" h="250">
                  <a:moveTo>
                    <a:pt x="0" y="235"/>
                  </a:moveTo>
                  <a:cubicBezTo>
                    <a:pt x="26" y="227"/>
                    <a:pt x="53" y="220"/>
                    <a:pt x="91" y="190"/>
                  </a:cubicBezTo>
                  <a:cubicBezTo>
                    <a:pt x="129" y="160"/>
                    <a:pt x="182" y="83"/>
                    <a:pt x="227" y="53"/>
                  </a:cubicBezTo>
                  <a:cubicBezTo>
                    <a:pt x="272" y="23"/>
                    <a:pt x="318" y="0"/>
                    <a:pt x="363" y="8"/>
                  </a:cubicBezTo>
                  <a:cubicBezTo>
                    <a:pt x="408" y="16"/>
                    <a:pt x="454" y="76"/>
                    <a:pt x="499" y="99"/>
                  </a:cubicBezTo>
                  <a:cubicBezTo>
                    <a:pt x="544" y="122"/>
                    <a:pt x="590" y="121"/>
                    <a:pt x="635" y="144"/>
                  </a:cubicBezTo>
                  <a:cubicBezTo>
                    <a:pt x="680" y="167"/>
                    <a:pt x="718" y="220"/>
                    <a:pt x="771" y="235"/>
                  </a:cubicBezTo>
                  <a:cubicBezTo>
                    <a:pt x="824" y="250"/>
                    <a:pt x="888" y="242"/>
                    <a:pt x="953" y="235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6" name="Line 133"/>
            <p:cNvSpPr>
              <a:spLocks noChangeShapeType="1"/>
            </p:cNvSpPr>
            <p:nvPr/>
          </p:nvSpPr>
          <p:spPr bwMode="auto">
            <a:xfrm>
              <a:off x="4694" y="334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7" name="Line 134"/>
            <p:cNvSpPr>
              <a:spLocks noChangeShapeType="1"/>
            </p:cNvSpPr>
            <p:nvPr/>
          </p:nvSpPr>
          <p:spPr bwMode="auto">
            <a:xfrm>
              <a:off x="4831" y="3385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8" name="Line 135"/>
            <p:cNvSpPr>
              <a:spLocks noChangeShapeType="1"/>
            </p:cNvSpPr>
            <p:nvPr/>
          </p:nvSpPr>
          <p:spPr bwMode="auto">
            <a:xfrm>
              <a:off x="4967" y="3430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59" name="Line 136"/>
            <p:cNvSpPr>
              <a:spLocks noChangeShapeType="1"/>
            </p:cNvSpPr>
            <p:nvPr/>
          </p:nvSpPr>
          <p:spPr bwMode="auto">
            <a:xfrm>
              <a:off x="5103" y="3521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7960" name="Object 138"/>
            <p:cNvGraphicFramePr>
              <a:graphicFrameLocks noChangeAspect="1"/>
            </p:cNvGraphicFramePr>
            <p:nvPr/>
          </p:nvGraphicFramePr>
          <p:xfrm>
            <a:off x="5329" y="3430"/>
            <a:ext cx="164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56" name="公式" r:id="rId20" imgW="127000" imgH="139700" progId="Equation.3">
                    <p:embed/>
                  </p:oleObj>
                </mc:Choice>
                <mc:Fallback>
                  <p:oleObj name="公式" r:id="rId20" imgW="127000" imgH="139700" progId="Equation.3">
                    <p:embed/>
                    <p:pic>
                      <p:nvPicPr>
                        <p:cNvPr id="0" name="Object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9" y="3430"/>
                          <a:ext cx="164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61" name="Oval 142"/>
            <p:cNvSpPr>
              <a:spLocks noChangeArrowheads="1"/>
            </p:cNvSpPr>
            <p:nvPr/>
          </p:nvSpPr>
          <p:spPr bwMode="auto">
            <a:xfrm>
              <a:off x="4401" y="3462"/>
              <a:ext cx="46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62" name="Oval 143"/>
            <p:cNvSpPr>
              <a:spLocks noChangeArrowheads="1"/>
            </p:cNvSpPr>
            <p:nvPr/>
          </p:nvSpPr>
          <p:spPr bwMode="auto">
            <a:xfrm>
              <a:off x="4537" y="3326"/>
              <a:ext cx="46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63" name="Oval 144"/>
            <p:cNvSpPr>
              <a:spLocks noChangeArrowheads="1"/>
            </p:cNvSpPr>
            <p:nvPr/>
          </p:nvSpPr>
          <p:spPr bwMode="auto">
            <a:xfrm>
              <a:off x="4673" y="3280"/>
              <a:ext cx="46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64" name="Oval 145"/>
            <p:cNvSpPr>
              <a:spLocks noChangeArrowheads="1"/>
            </p:cNvSpPr>
            <p:nvPr/>
          </p:nvSpPr>
          <p:spPr bwMode="auto">
            <a:xfrm>
              <a:off x="4809" y="3371"/>
              <a:ext cx="46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65" name="Oval 146"/>
            <p:cNvSpPr>
              <a:spLocks noChangeArrowheads="1"/>
            </p:cNvSpPr>
            <p:nvPr/>
          </p:nvSpPr>
          <p:spPr bwMode="auto">
            <a:xfrm>
              <a:off x="4945" y="3417"/>
              <a:ext cx="46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7966" name="Oval 147"/>
            <p:cNvSpPr>
              <a:spLocks noChangeArrowheads="1"/>
            </p:cNvSpPr>
            <p:nvPr/>
          </p:nvSpPr>
          <p:spPr bwMode="auto">
            <a:xfrm>
              <a:off x="5081" y="3507"/>
              <a:ext cx="46" cy="4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426133" name="Rectangle 149"/>
          <p:cNvSpPr>
            <a:spLocks noChangeArrowheads="1"/>
          </p:cNvSpPr>
          <p:nvPr/>
        </p:nvSpPr>
        <p:spPr bwMode="auto">
          <a:xfrm>
            <a:off x="1476375" y="3500438"/>
            <a:ext cx="3816350" cy="79216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/>
            <a:endParaRPr kumimoji="1" lang="zh-CN" altLang="en-US" sz="3200" b="1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4" name="Group 153"/>
          <p:cNvGrpSpPr/>
          <p:nvPr/>
        </p:nvGrpSpPr>
        <p:grpSpPr bwMode="auto">
          <a:xfrm>
            <a:off x="4572000" y="4437063"/>
            <a:ext cx="1876425" cy="1282700"/>
            <a:chOff x="3016" y="3113"/>
            <a:chExt cx="1182" cy="808"/>
          </a:xfrm>
        </p:grpSpPr>
        <p:grpSp>
          <p:nvGrpSpPr>
            <p:cNvPr id="37921" name="Group 86"/>
            <p:cNvGrpSpPr/>
            <p:nvPr/>
          </p:nvGrpSpPr>
          <p:grpSpPr bwMode="auto">
            <a:xfrm>
              <a:off x="3016" y="3113"/>
              <a:ext cx="1134" cy="808"/>
              <a:chOff x="4150" y="2024"/>
              <a:chExt cx="1134" cy="808"/>
            </a:xfrm>
          </p:grpSpPr>
          <p:graphicFrame>
            <p:nvGraphicFramePr>
              <p:cNvPr id="37923" name="Object 87"/>
              <p:cNvGraphicFramePr>
                <a:graphicFrameLocks noChangeAspect="1"/>
              </p:cNvGraphicFramePr>
              <p:nvPr/>
            </p:nvGraphicFramePr>
            <p:xfrm>
              <a:off x="4694" y="2024"/>
              <a:ext cx="442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057" name="公式" r:id="rId22" imgW="342900" imgH="228600" progId="Equation.3">
                      <p:embed/>
                    </p:oleObj>
                  </mc:Choice>
                  <mc:Fallback>
                    <p:oleObj name="公式" r:id="rId22" imgW="342900" imgH="228600" progId="Equation.3">
                      <p:embed/>
                      <p:pic>
                        <p:nvPicPr>
                          <p:cNvPr id="0" name="Object 8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94" y="2024"/>
                            <a:ext cx="442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7924" name="Group 88"/>
              <p:cNvGrpSpPr/>
              <p:nvPr/>
            </p:nvGrpSpPr>
            <p:grpSpPr bwMode="auto">
              <a:xfrm>
                <a:off x="4150" y="2205"/>
                <a:ext cx="1134" cy="326"/>
                <a:chOff x="3787" y="2440"/>
                <a:chExt cx="1134" cy="326"/>
              </a:xfrm>
            </p:grpSpPr>
            <p:grpSp>
              <p:nvGrpSpPr>
                <p:cNvPr id="37930" name="Group 89"/>
                <p:cNvGrpSpPr/>
                <p:nvPr/>
              </p:nvGrpSpPr>
              <p:grpSpPr bwMode="auto">
                <a:xfrm>
                  <a:off x="3787" y="2440"/>
                  <a:ext cx="1134" cy="326"/>
                  <a:chOff x="1927" y="3422"/>
                  <a:chExt cx="1134" cy="326"/>
                </a:xfrm>
              </p:grpSpPr>
              <p:sp>
                <p:nvSpPr>
                  <p:cNvPr id="37936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1927" y="3748"/>
                    <a:ext cx="113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37" name="Line 9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063" y="3612"/>
                    <a:ext cx="0" cy="1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38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2063" y="3612"/>
                    <a:ext cx="1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39" name="Line 9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99" y="3475"/>
                    <a:ext cx="0" cy="1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40" name="Line 94"/>
                  <p:cNvSpPr>
                    <a:spLocks noChangeShapeType="1"/>
                  </p:cNvSpPr>
                  <p:nvPr/>
                </p:nvSpPr>
                <p:spPr bwMode="auto">
                  <a:xfrm>
                    <a:off x="2199" y="3475"/>
                    <a:ext cx="1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41" name="Line 9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335" y="3430"/>
                    <a:ext cx="0" cy="4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42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2335" y="3430"/>
                    <a:ext cx="1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43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2471" y="3430"/>
                    <a:ext cx="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44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2471" y="3521"/>
                    <a:ext cx="1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45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2607" y="3521"/>
                    <a:ext cx="0" cy="4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46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2607" y="3566"/>
                    <a:ext cx="1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47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2743" y="3566"/>
                    <a:ext cx="0" cy="9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48" name="Line 102"/>
                  <p:cNvSpPr>
                    <a:spLocks noChangeShapeType="1"/>
                  </p:cNvSpPr>
                  <p:nvPr/>
                </p:nvSpPr>
                <p:spPr bwMode="auto">
                  <a:xfrm>
                    <a:off x="2743" y="3657"/>
                    <a:ext cx="136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949" name="Freeform 103"/>
                  <p:cNvSpPr/>
                  <p:nvPr/>
                </p:nvSpPr>
                <p:spPr bwMode="auto">
                  <a:xfrm>
                    <a:off x="1972" y="3422"/>
                    <a:ext cx="953" cy="250"/>
                  </a:xfrm>
                  <a:custGeom>
                    <a:avLst/>
                    <a:gdLst>
                      <a:gd name="T0" fmla="*/ 0 w 953"/>
                      <a:gd name="T1" fmla="*/ 235 h 250"/>
                      <a:gd name="T2" fmla="*/ 91 w 953"/>
                      <a:gd name="T3" fmla="*/ 190 h 250"/>
                      <a:gd name="T4" fmla="*/ 227 w 953"/>
                      <a:gd name="T5" fmla="*/ 53 h 250"/>
                      <a:gd name="T6" fmla="*/ 363 w 953"/>
                      <a:gd name="T7" fmla="*/ 8 h 250"/>
                      <a:gd name="T8" fmla="*/ 499 w 953"/>
                      <a:gd name="T9" fmla="*/ 99 h 250"/>
                      <a:gd name="T10" fmla="*/ 635 w 953"/>
                      <a:gd name="T11" fmla="*/ 144 h 250"/>
                      <a:gd name="T12" fmla="*/ 771 w 953"/>
                      <a:gd name="T13" fmla="*/ 235 h 250"/>
                      <a:gd name="T14" fmla="*/ 953 w 953"/>
                      <a:gd name="T15" fmla="*/ 235 h 2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953"/>
                      <a:gd name="T25" fmla="*/ 0 h 250"/>
                      <a:gd name="T26" fmla="*/ 953 w 953"/>
                      <a:gd name="T27" fmla="*/ 250 h 2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953" h="250">
                        <a:moveTo>
                          <a:pt x="0" y="235"/>
                        </a:moveTo>
                        <a:cubicBezTo>
                          <a:pt x="26" y="227"/>
                          <a:pt x="53" y="220"/>
                          <a:pt x="91" y="190"/>
                        </a:cubicBezTo>
                        <a:cubicBezTo>
                          <a:pt x="129" y="160"/>
                          <a:pt x="182" y="83"/>
                          <a:pt x="227" y="53"/>
                        </a:cubicBezTo>
                        <a:cubicBezTo>
                          <a:pt x="272" y="23"/>
                          <a:pt x="318" y="0"/>
                          <a:pt x="363" y="8"/>
                        </a:cubicBezTo>
                        <a:cubicBezTo>
                          <a:pt x="408" y="16"/>
                          <a:pt x="454" y="76"/>
                          <a:pt x="499" y="99"/>
                        </a:cubicBezTo>
                        <a:cubicBezTo>
                          <a:pt x="544" y="122"/>
                          <a:pt x="590" y="121"/>
                          <a:pt x="635" y="144"/>
                        </a:cubicBezTo>
                        <a:cubicBezTo>
                          <a:pt x="680" y="167"/>
                          <a:pt x="718" y="220"/>
                          <a:pt x="771" y="235"/>
                        </a:cubicBezTo>
                        <a:cubicBezTo>
                          <a:pt x="824" y="250"/>
                          <a:pt x="888" y="242"/>
                          <a:pt x="953" y="235"/>
                        </a:cubicBezTo>
                      </a:path>
                    </a:pathLst>
                  </a:custGeom>
                  <a:noFill/>
                  <a:ln w="9525">
                    <a:solidFill>
                      <a:srgbClr val="FF0000"/>
                    </a:solidFill>
                    <a:prstDash val="dash"/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7931" name="Line 104"/>
                <p:cNvSpPr>
                  <a:spLocks noChangeShapeType="1"/>
                </p:cNvSpPr>
                <p:nvPr/>
              </p:nvSpPr>
              <p:spPr bwMode="auto">
                <a:xfrm>
                  <a:off x="4059" y="2614"/>
                  <a:ext cx="0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32" name="Line 105"/>
                <p:cNvSpPr>
                  <a:spLocks noChangeShapeType="1"/>
                </p:cNvSpPr>
                <p:nvPr/>
              </p:nvSpPr>
              <p:spPr bwMode="auto">
                <a:xfrm>
                  <a:off x="4195" y="2478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33" name="Line 106"/>
                <p:cNvSpPr>
                  <a:spLocks noChangeShapeType="1"/>
                </p:cNvSpPr>
                <p:nvPr/>
              </p:nvSpPr>
              <p:spPr bwMode="auto">
                <a:xfrm>
                  <a:off x="4332" y="2523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34" name="Line 107"/>
                <p:cNvSpPr>
                  <a:spLocks noChangeShapeType="1"/>
                </p:cNvSpPr>
                <p:nvPr/>
              </p:nvSpPr>
              <p:spPr bwMode="auto">
                <a:xfrm>
                  <a:off x="4468" y="2568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35" name="Line 108"/>
                <p:cNvSpPr>
                  <a:spLocks noChangeShapeType="1"/>
                </p:cNvSpPr>
                <p:nvPr/>
              </p:nvSpPr>
              <p:spPr bwMode="auto">
                <a:xfrm>
                  <a:off x="4604" y="2659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925" name="Group 109"/>
              <p:cNvGrpSpPr/>
              <p:nvPr/>
            </p:nvGrpSpPr>
            <p:grpSpPr bwMode="auto">
              <a:xfrm>
                <a:off x="4513" y="2515"/>
                <a:ext cx="454" cy="317"/>
                <a:chOff x="4150" y="2750"/>
                <a:chExt cx="454" cy="317"/>
              </a:xfrm>
            </p:grpSpPr>
            <p:graphicFrame>
              <p:nvGraphicFramePr>
                <p:cNvPr id="37926" name="Object 110"/>
                <p:cNvGraphicFramePr>
                  <a:graphicFrameLocks noChangeAspect="1"/>
                </p:cNvGraphicFramePr>
                <p:nvPr/>
              </p:nvGraphicFramePr>
              <p:xfrm>
                <a:off x="4377" y="2795"/>
                <a:ext cx="181" cy="21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8058" name="公式" r:id="rId23" imgW="139700" imgH="165100" progId="Equation.3">
                        <p:embed/>
                      </p:oleObj>
                    </mc:Choice>
                    <mc:Fallback>
                      <p:oleObj name="公式" r:id="rId23" imgW="139700" imgH="165100" progId="Equation.3">
                        <p:embed/>
                        <p:pic>
                          <p:nvPicPr>
                            <p:cNvPr id="0" name="Object 11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77" y="2795"/>
                              <a:ext cx="181" cy="21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7927" name="Line 111"/>
                <p:cNvSpPr>
                  <a:spLocks noChangeShapeType="1"/>
                </p:cNvSpPr>
                <p:nvPr/>
              </p:nvSpPr>
              <p:spPr bwMode="auto">
                <a:xfrm>
                  <a:off x="4195" y="2750"/>
                  <a:ext cx="0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28" name="Line 112"/>
                <p:cNvSpPr>
                  <a:spLocks noChangeShapeType="1"/>
                </p:cNvSpPr>
                <p:nvPr/>
              </p:nvSpPr>
              <p:spPr bwMode="auto">
                <a:xfrm>
                  <a:off x="4332" y="2750"/>
                  <a:ext cx="0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29" name="Line 113"/>
                <p:cNvSpPr>
                  <a:spLocks noChangeShapeType="1"/>
                </p:cNvSpPr>
                <p:nvPr/>
              </p:nvSpPr>
              <p:spPr bwMode="auto">
                <a:xfrm>
                  <a:off x="4150" y="3022"/>
                  <a:ext cx="45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37922" name="Object 150"/>
            <p:cNvGraphicFramePr>
              <a:graphicFrameLocks noChangeAspect="1"/>
            </p:cNvGraphicFramePr>
            <p:nvPr/>
          </p:nvGraphicFramePr>
          <p:xfrm>
            <a:off x="4083" y="3422"/>
            <a:ext cx="11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59" name="公式" r:id="rId24" imgW="88900" imgH="152400" progId="Equation.3">
                    <p:embed/>
                  </p:oleObj>
                </mc:Choice>
                <mc:Fallback>
                  <p:oleObj name="公式" r:id="rId24" imgW="88900" imgH="152400" progId="Equation.3">
                    <p:embed/>
                    <p:pic>
                      <p:nvPicPr>
                        <p:cNvPr id="0" name="Object 1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3" y="3422"/>
                          <a:ext cx="115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52"/>
          <p:cNvGrpSpPr/>
          <p:nvPr/>
        </p:nvGrpSpPr>
        <p:grpSpPr bwMode="auto">
          <a:xfrm>
            <a:off x="2700338" y="4230688"/>
            <a:ext cx="1800225" cy="1501775"/>
            <a:chOff x="1837" y="2983"/>
            <a:chExt cx="1134" cy="946"/>
          </a:xfrm>
        </p:grpSpPr>
        <p:grpSp>
          <p:nvGrpSpPr>
            <p:cNvPr id="37904" name="Group 43"/>
            <p:cNvGrpSpPr/>
            <p:nvPr/>
          </p:nvGrpSpPr>
          <p:grpSpPr bwMode="auto">
            <a:xfrm>
              <a:off x="1837" y="2983"/>
              <a:ext cx="1134" cy="946"/>
              <a:chOff x="4105" y="2976"/>
              <a:chExt cx="1134" cy="946"/>
            </a:xfrm>
          </p:grpSpPr>
          <p:grpSp>
            <p:nvGrpSpPr>
              <p:cNvPr id="37906" name="Group 44"/>
              <p:cNvGrpSpPr/>
              <p:nvPr/>
            </p:nvGrpSpPr>
            <p:grpSpPr bwMode="auto">
              <a:xfrm>
                <a:off x="4105" y="2976"/>
                <a:ext cx="1134" cy="636"/>
                <a:chOff x="3334" y="2976"/>
                <a:chExt cx="1134" cy="636"/>
              </a:xfrm>
            </p:grpSpPr>
            <p:sp>
              <p:nvSpPr>
                <p:cNvPr id="37912" name="Line 45"/>
                <p:cNvSpPr>
                  <a:spLocks noChangeShapeType="1"/>
                </p:cNvSpPr>
                <p:nvPr/>
              </p:nvSpPr>
              <p:spPr bwMode="auto">
                <a:xfrm>
                  <a:off x="3334" y="3612"/>
                  <a:ext cx="113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13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470" y="3476"/>
                  <a:ext cx="0" cy="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14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606" y="3339"/>
                  <a:ext cx="0" cy="27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15" name="Freeform 48"/>
                <p:cNvSpPr/>
                <p:nvPr/>
              </p:nvSpPr>
              <p:spPr bwMode="auto">
                <a:xfrm>
                  <a:off x="3379" y="3286"/>
                  <a:ext cx="953" cy="250"/>
                </a:xfrm>
                <a:custGeom>
                  <a:avLst/>
                  <a:gdLst>
                    <a:gd name="T0" fmla="*/ 0 w 953"/>
                    <a:gd name="T1" fmla="*/ 235 h 250"/>
                    <a:gd name="T2" fmla="*/ 91 w 953"/>
                    <a:gd name="T3" fmla="*/ 190 h 250"/>
                    <a:gd name="T4" fmla="*/ 227 w 953"/>
                    <a:gd name="T5" fmla="*/ 53 h 250"/>
                    <a:gd name="T6" fmla="*/ 363 w 953"/>
                    <a:gd name="T7" fmla="*/ 8 h 250"/>
                    <a:gd name="T8" fmla="*/ 499 w 953"/>
                    <a:gd name="T9" fmla="*/ 99 h 250"/>
                    <a:gd name="T10" fmla="*/ 635 w 953"/>
                    <a:gd name="T11" fmla="*/ 144 h 250"/>
                    <a:gd name="T12" fmla="*/ 771 w 953"/>
                    <a:gd name="T13" fmla="*/ 235 h 250"/>
                    <a:gd name="T14" fmla="*/ 953 w 953"/>
                    <a:gd name="T15" fmla="*/ 235 h 2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53"/>
                    <a:gd name="T25" fmla="*/ 0 h 250"/>
                    <a:gd name="T26" fmla="*/ 953 w 953"/>
                    <a:gd name="T27" fmla="*/ 250 h 25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53" h="250">
                      <a:moveTo>
                        <a:pt x="0" y="235"/>
                      </a:moveTo>
                      <a:cubicBezTo>
                        <a:pt x="26" y="227"/>
                        <a:pt x="53" y="220"/>
                        <a:pt x="91" y="190"/>
                      </a:cubicBezTo>
                      <a:cubicBezTo>
                        <a:pt x="129" y="160"/>
                        <a:pt x="182" y="83"/>
                        <a:pt x="227" y="53"/>
                      </a:cubicBezTo>
                      <a:cubicBezTo>
                        <a:pt x="272" y="23"/>
                        <a:pt x="318" y="0"/>
                        <a:pt x="363" y="8"/>
                      </a:cubicBezTo>
                      <a:cubicBezTo>
                        <a:pt x="408" y="16"/>
                        <a:pt x="454" y="76"/>
                        <a:pt x="499" y="99"/>
                      </a:cubicBezTo>
                      <a:cubicBezTo>
                        <a:pt x="544" y="122"/>
                        <a:pt x="590" y="121"/>
                        <a:pt x="635" y="144"/>
                      </a:cubicBezTo>
                      <a:cubicBezTo>
                        <a:pt x="680" y="167"/>
                        <a:pt x="718" y="220"/>
                        <a:pt x="771" y="235"/>
                      </a:cubicBezTo>
                      <a:cubicBezTo>
                        <a:pt x="824" y="250"/>
                        <a:pt x="888" y="242"/>
                        <a:pt x="953" y="235"/>
                      </a:cubicBezTo>
                    </a:path>
                  </a:pathLst>
                </a:custGeom>
                <a:noFill/>
                <a:ln w="9525">
                  <a:solidFill>
                    <a:srgbClr val="FF0000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16" name="Line 49"/>
                <p:cNvSpPr>
                  <a:spLocks noChangeShapeType="1"/>
                </p:cNvSpPr>
                <p:nvPr/>
              </p:nvSpPr>
              <p:spPr bwMode="auto">
                <a:xfrm>
                  <a:off x="3742" y="3294"/>
                  <a:ext cx="0" cy="30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17" name="Line 50"/>
                <p:cNvSpPr>
                  <a:spLocks noChangeShapeType="1"/>
                </p:cNvSpPr>
                <p:nvPr/>
              </p:nvSpPr>
              <p:spPr bwMode="auto">
                <a:xfrm>
                  <a:off x="3879" y="3369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18" name="Line 51"/>
                <p:cNvSpPr>
                  <a:spLocks noChangeShapeType="1"/>
                </p:cNvSpPr>
                <p:nvPr/>
              </p:nvSpPr>
              <p:spPr bwMode="auto">
                <a:xfrm>
                  <a:off x="4014" y="3430"/>
                  <a:ext cx="1" cy="1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19" name="Line 52"/>
                <p:cNvSpPr>
                  <a:spLocks noChangeShapeType="1"/>
                </p:cNvSpPr>
                <p:nvPr/>
              </p:nvSpPr>
              <p:spPr bwMode="auto">
                <a:xfrm>
                  <a:off x="4151" y="3521"/>
                  <a:ext cx="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37920" name="Object 53"/>
                <p:cNvGraphicFramePr>
                  <a:graphicFrameLocks noChangeAspect="1"/>
                </p:cNvGraphicFramePr>
                <p:nvPr/>
              </p:nvGraphicFramePr>
              <p:xfrm>
                <a:off x="3470" y="2976"/>
                <a:ext cx="459" cy="3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8060" name="公式" r:id="rId26" imgW="355600" imgH="241300" progId="Equation.3">
                        <p:embed/>
                      </p:oleObj>
                    </mc:Choice>
                    <mc:Fallback>
                      <p:oleObj name="公式" r:id="rId26" imgW="355600" imgH="241300" progId="Equation.3">
                        <p:embed/>
                        <p:pic>
                          <p:nvPicPr>
                            <p:cNvPr id="0" name="Object 5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70" y="2976"/>
                              <a:ext cx="459" cy="3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37907" name="Group 54"/>
              <p:cNvGrpSpPr/>
              <p:nvPr/>
            </p:nvGrpSpPr>
            <p:grpSpPr bwMode="auto">
              <a:xfrm>
                <a:off x="4467" y="3605"/>
                <a:ext cx="454" cy="317"/>
                <a:chOff x="4150" y="2750"/>
                <a:chExt cx="454" cy="317"/>
              </a:xfrm>
            </p:grpSpPr>
            <p:graphicFrame>
              <p:nvGraphicFramePr>
                <p:cNvPr id="37908" name="Object 55"/>
                <p:cNvGraphicFramePr>
                  <a:graphicFrameLocks noChangeAspect="1"/>
                </p:cNvGraphicFramePr>
                <p:nvPr/>
              </p:nvGraphicFramePr>
              <p:xfrm>
                <a:off x="4377" y="2795"/>
                <a:ext cx="181" cy="21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8061" name="公式" r:id="rId28" imgW="139700" imgH="165100" progId="Equation.3">
                        <p:embed/>
                      </p:oleObj>
                    </mc:Choice>
                    <mc:Fallback>
                      <p:oleObj name="公式" r:id="rId28" imgW="139700" imgH="165100" progId="Equation.3">
                        <p:embed/>
                        <p:pic>
                          <p:nvPicPr>
                            <p:cNvPr id="0" name="Object 5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77" y="2795"/>
                              <a:ext cx="181" cy="21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7909" name="Line 56"/>
                <p:cNvSpPr>
                  <a:spLocks noChangeShapeType="1"/>
                </p:cNvSpPr>
                <p:nvPr/>
              </p:nvSpPr>
              <p:spPr bwMode="auto">
                <a:xfrm>
                  <a:off x="4195" y="2750"/>
                  <a:ext cx="0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10" name="Line 57"/>
                <p:cNvSpPr>
                  <a:spLocks noChangeShapeType="1"/>
                </p:cNvSpPr>
                <p:nvPr/>
              </p:nvSpPr>
              <p:spPr bwMode="auto">
                <a:xfrm>
                  <a:off x="4332" y="2750"/>
                  <a:ext cx="0" cy="31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7911" name="Line 58"/>
                <p:cNvSpPr>
                  <a:spLocks noChangeShapeType="1"/>
                </p:cNvSpPr>
                <p:nvPr/>
              </p:nvSpPr>
              <p:spPr bwMode="auto">
                <a:xfrm>
                  <a:off x="4150" y="3022"/>
                  <a:ext cx="45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graphicFrame>
          <p:nvGraphicFramePr>
            <p:cNvPr id="37905" name="Object 151"/>
            <p:cNvGraphicFramePr>
              <a:graphicFrameLocks noChangeAspect="1"/>
            </p:cNvGraphicFramePr>
            <p:nvPr/>
          </p:nvGraphicFramePr>
          <p:xfrm>
            <a:off x="2835" y="3385"/>
            <a:ext cx="11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62" name="公式" r:id="rId30" imgW="88900" imgH="152400" progId="Equation.3">
                    <p:embed/>
                  </p:oleObj>
                </mc:Choice>
                <mc:Fallback>
                  <p:oleObj name="公式" r:id="rId30" imgW="88900" imgH="152400" progId="Equation.3">
                    <p:embed/>
                    <p:pic>
                      <p:nvPicPr>
                        <p:cNvPr id="0" name="Object 1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5" y="3385"/>
                          <a:ext cx="115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156"/>
          <p:cNvGrpSpPr/>
          <p:nvPr/>
        </p:nvGrpSpPr>
        <p:grpSpPr bwMode="auto">
          <a:xfrm>
            <a:off x="1692275" y="5062538"/>
            <a:ext cx="720725" cy="503237"/>
            <a:chOff x="1202" y="3507"/>
            <a:chExt cx="454" cy="317"/>
          </a:xfrm>
        </p:grpSpPr>
        <p:sp>
          <p:nvSpPr>
            <p:cNvPr id="37900" name="Line 139"/>
            <p:cNvSpPr>
              <a:spLocks noChangeShapeType="1"/>
            </p:cNvSpPr>
            <p:nvPr/>
          </p:nvSpPr>
          <p:spPr bwMode="auto">
            <a:xfrm>
              <a:off x="1247" y="3507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01" name="Line 140"/>
            <p:cNvSpPr>
              <a:spLocks noChangeShapeType="1"/>
            </p:cNvSpPr>
            <p:nvPr/>
          </p:nvSpPr>
          <p:spPr bwMode="auto">
            <a:xfrm>
              <a:off x="1384" y="3507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902" name="Line 141"/>
            <p:cNvSpPr>
              <a:spLocks noChangeShapeType="1"/>
            </p:cNvSpPr>
            <p:nvPr/>
          </p:nvSpPr>
          <p:spPr bwMode="auto">
            <a:xfrm>
              <a:off x="1202" y="3779"/>
              <a:ext cx="4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7903" name="Object 155"/>
            <p:cNvGraphicFramePr>
              <a:graphicFrameLocks noChangeAspect="1"/>
            </p:cNvGraphicFramePr>
            <p:nvPr/>
          </p:nvGraphicFramePr>
          <p:xfrm>
            <a:off x="1429" y="3566"/>
            <a:ext cx="181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63" name="公式" r:id="rId31" imgW="139700" imgH="165100" progId="Equation.3">
                    <p:embed/>
                  </p:oleObj>
                </mc:Choice>
                <mc:Fallback>
                  <p:oleObj name="公式" r:id="rId31" imgW="139700" imgH="165100" progId="Equation.3">
                    <p:embed/>
                    <p:pic>
                      <p:nvPicPr>
                        <p:cNvPr id="0" name="Object 1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3566"/>
                          <a:ext cx="181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2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1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>
          <a:xfrm>
            <a:off x="358775" y="392113"/>
            <a:ext cx="8569325" cy="62865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3200">
                <a:solidFill>
                  <a:srgbClr val="FF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模数转换器</a:t>
            </a:r>
            <a:r>
              <a:rPr lang="en-US" altLang="zh-CN" sz="3200">
                <a:solidFill>
                  <a:srgbClr val="FF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(Analog-to-Digital Converter)</a:t>
            </a:r>
            <a:endParaRPr lang="zh-CN" altLang="en-US" sz="3200">
              <a:solidFill>
                <a:srgbClr val="FF006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8915" name="Group 65"/>
          <p:cNvGrpSpPr/>
          <p:nvPr/>
        </p:nvGrpSpPr>
        <p:grpSpPr bwMode="auto">
          <a:xfrm>
            <a:off x="1763713" y="3430588"/>
            <a:ext cx="5930900" cy="3167062"/>
            <a:chOff x="1365" y="1979"/>
            <a:chExt cx="3736" cy="1995"/>
          </a:xfrm>
        </p:grpSpPr>
        <p:sp>
          <p:nvSpPr>
            <p:cNvPr id="38918" name="Rectangle 4"/>
            <p:cNvSpPr>
              <a:spLocks noChangeArrowheads="1"/>
            </p:cNvSpPr>
            <p:nvPr/>
          </p:nvSpPr>
          <p:spPr bwMode="auto">
            <a:xfrm>
              <a:off x="1955" y="2205"/>
              <a:ext cx="408" cy="9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8919" name="Rectangle 5"/>
            <p:cNvSpPr>
              <a:spLocks noChangeArrowheads="1"/>
            </p:cNvSpPr>
            <p:nvPr/>
          </p:nvSpPr>
          <p:spPr bwMode="auto">
            <a:xfrm>
              <a:off x="2953" y="2205"/>
              <a:ext cx="997" cy="10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8920" name="Line 6"/>
            <p:cNvSpPr>
              <a:spLocks noChangeShapeType="1"/>
            </p:cNvSpPr>
            <p:nvPr/>
          </p:nvSpPr>
          <p:spPr bwMode="auto">
            <a:xfrm>
              <a:off x="2363" y="2387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21" name="Line 7"/>
            <p:cNvSpPr>
              <a:spLocks noChangeShapeType="1"/>
            </p:cNvSpPr>
            <p:nvPr/>
          </p:nvSpPr>
          <p:spPr bwMode="auto">
            <a:xfrm>
              <a:off x="2363" y="2478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22" name="Line 8"/>
            <p:cNvSpPr>
              <a:spLocks noChangeShapeType="1"/>
            </p:cNvSpPr>
            <p:nvPr/>
          </p:nvSpPr>
          <p:spPr bwMode="auto">
            <a:xfrm>
              <a:off x="2363" y="2568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23" name="Line 9"/>
            <p:cNvSpPr>
              <a:spLocks noChangeShapeType="1"/>
            </p:cNvSpPr>
            <p:nvPr/>
          </p:nvSpPr>
          <p:spPr bwMode="auto">
            <a:xfrm>
              <a:off x="2363" y="2659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24" name="Line 10"/>
            <p:cNvSpPr>
              <a:spLocks noChangeShapeType="1"/>
            </p:cNvSpPr>
            <p:nvPr/>
          </p:nvSpPr>
          <p:spPr bwMode="auto">
            <a:xfrm>
              <a:off x="2363" y="2296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25" name="Line 11"/>
            <p:cNvSpPr>
              <a:spLocks noChangeShapeType="1"/>
            </p:cNvSpPr>
            <p:nvPr/>
          </p:nvSpPr>
          <p:spPr bwMode="auto">
            <a:xfrm>
              <a:off x="2363" y="2841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26" name="Line 12"/>
            <p:cNvSpPr>
              <a:spLocks noChangeShapeType="1"/>
            </p:cNvSpPr>
            <p:nvPr/>
          </p:nvSpPr>
          <p:spPr bwMode="auto">
            <a:xfrm>
              <a:off x="2363" y="2932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27" name="Line 13"/>
            <p:cNvSpPr>
              <a:spLocks noChangeShapeType="1"/>
            </p:cNvSpPr>
            <p:nvPr/>
          </p:nvSpPr>
          <p:spPr bwMode="auto">
            <a:xfrm>
              <a:off x="2363" y="3022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28" name="Line 14"/>
            <p:cNvSpPr>
              <a:spLocks noChangeShapeType="1"/>
            </p:cNvSpPr>
            <p:nvPr/>
          </p:nvSpPr>
          <p:spPr bwMode="auto">
            <a:xfrm>
              <a:off x="2363" y="3113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29" name="Line 15"/>
            <p:cNvSpPr>
              <a:spLocks noChangeShapeType="1"/>
            </p:cNvSpPr>
            <p:nvPr/>
          </p:nvSpPr>
          <p:spPr bwMode="auto">
            <a:xfrm>
              <a:off x="2363" y="2750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30" name="Line 16"/>
            <p:cNvSpPr>
              <a:spLocks noChangeShapeType="1"/>
            </p:cNvSpPr>
            <p:nvPr/>
          </p:nvSpPr>
          <p:spPr bwMode="auto">
            <a:xfrm>
              <a:off x="1456" y="2659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31" name="Line 17"/>
            <p:cNvSpPr>
              <a:spLocks noChangeShapeType="1"/>
            </p:cNvSpPr>
            <p:nvPr/>
          </p:nvSpPr>
          <p:spPr bwMode="auto">
            <a:xfrm flipV="1">
              <a:off x="2136" y="1979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32" name="Line 18"/>
            <p:cNvSpPr>
              <a:spLocks noChangeShapeType="1"/>
            </p:cNvSpPr>
            <p:nvPr/>
          </p:nvSpPr>
          <p:spPr bwMode="auto">
            <a:xfrm>
              <a:off x="2136" y="1979"/>
              <a:ext cx="10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33" name="Line 19"/>
            <p:cNvSpPr>
              <a:spLocks noChangeShapeType="1"/>
            </p:cNvSpPr>
            <p:nvPr/>
          </p:nvSpPr>
          <p:spPr bwMode="auto">
            <a:xfrm>
              <a:off x="3179" y="1979"/>
              <a:ext cx="0" cy="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34" name="Line 20"/>
            <p:cNvSpPr>
              <a:spLocks noChangeShapeType="1"/>
            </p:cNvSpPr>
            <p:nvPr/>
          </p:nvSpPr>
          <p:spPr bwMode="auto">
            <a:xfrm flipV="1">
              <a:off x="2091" y="3203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8935" name="Object 39"/>
            <p:cNvGraphicFramePr>
              <a:graphicFrameLocks noChangeAspect="1"/>
            </p:cNvGraphicFramePr>
            <p:nvPr/>
          </p:nvGraphicFramePr>
          <p:xfrm>
            <a:off x="2213" y="2237"/>
            <a:ext cx="150" cy="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0" name="公式" r:id="rId3" imgW="241300" imgH="177800" progId="Equation.3">
                    <p:embed/>
                  </p:oleObj>
                </mc:Choice>
                <mc:Fallback>
                  <p:oleObj name="公式" r:id="rId3" imgW="241300" imgH="17780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3" y="2237"/>
                          <a:ext cx="150" cy="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6" name="Object 40"/>
            <p:cNvGraphicFramePr>
              <a:graphicFrameLocks noChangeAspect="1"/>
            </p:cNvGraphicFramePr>
            <p:nvPr/>
          </p:nvGraphicFramePr>
          <p:xfrm>
            <a:off x="2214" y="3063"/>
            <a:ext cx="149" cy="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1" name="公式" r:id="rId5" imgW="241300" imgH="177800" progId="Equation.3">
                    <p:embed/>
                  </p:oleObj>
                </mc:Choice>
                <mc:Fallback>
                  <p:oleObj name="公式" r:id="rId5" imgW="241300" imgH="1778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4" y="3063"/>
                          <a:ext cx="149" cy="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7" name="Object 41"/>
            <p:cNvGraphicFramePr>
              <a:graphicFrameLocks noChangeAspect="1"/>
            </p:cNvGraphicFramePr>
            <p:nvPr/>
          </p:nvGraphicFramePr>
          <p:xfrm>
            <a:off x="2939" y="2251"/>
            <a:ext cx="150" cy="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2" name="公式" r:id="rId7" imgW="241300" imgH="177800" progId="Equation.3">
                    <p:embed/>
                  </p:oleObj>
                </mc:Choice>
                <mc:Fallback>
                  <p:oleObj name="公式" r:id="rId7" imgW="241300" imgH="17780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9" y="2251"/>
                          <a:ext cx="150" cy="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8" name="Object 42"/>
            <p:cNvGraphicFramePr>
              <a:graphicFrameLocks noChangeAspect="1"/>
            </p:cNvGraphicFramePr>
            <p:nvPr/>
          </p:nvGraphicFramePr>
          <p:xfrm>
            <a:off x="2940" y="3077"/>
            <a:ext cx="149" cy="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3" name="公式" r:id="rId8" imgW="241300" imgH="177800" progId="Equation.3">
                    <p:embed/>
                  </p:oleObj>
                </mc:Choice>
                <mc:Fallback>
                  <p:oleObj name="公式" r:id="rId8" imgW="241300" imgH="17780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0" y="3077"/>
                          <a:ext cx="149" cy="1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9" name="Object 43"/>
            <p:cNvGraphicFramePr>
              <a:graphicFrameLocks noChangeAspect="1"/>
            </p:cNvGraphicFramePr>
            <p:nvPr/>
          </p:nvGraphicFramePr>
          <p:xfrm>
            <a:off x="1456" y="2469"/>
            <a:ext cx="324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4" name="公式" r:id="rId9" imgW="279400" imgH="203200" progId="Equation.3">
                    <p:embed/>
                  </p:oleObj>
                </mc:Choice>
                <mc:Fallback>
                  <p:oleObj name="公式" r:id="rId9" imgW="279400" imgH="20320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6" y="2469"/>
                          <a:ext cx="324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40" name="Rectangle 44"/>
            <p:cNvSpPr>
              <a:spLocks noChangeArrowheads="1"/>
            </p:cNvSpPr>
            <p:nvPr/>
          </p:nvSpPr>
          <p:spPr bwMode="auto">
            <a:xfrm>
              <a:off x="3406" y="2478"/>
              <a:ext cx="499" cy="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endParaRPr kumimoji="1" lang="zh-CN" altLang="en-US" sz="3200" b="1"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8941" name="Line 45"/>
            <p:cNvSpPr>
              <a:spLocks noChangeShapeType="1"/>
            </p:cNvSpPr>
            <p:nvPr/>
          </p:nvSpPr>
          <p:spPr bwMode="auto">
            <a:xfrm>
              <a:off x="3406" y="2750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42" name="Line 46"/>
            <p:cNvSpPr>
              <a:spLocks noChangeShapeType="1"/>
            </p:cNvSpPr>
            <p:nvPr/>
          </p:nvSpPr>
          <p:spPr bwMode="auto">
            <a:xfrm>
              <a:off x="3406" y="2886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43" name="Line 47"/>
            <p:cNvSpPr>
              <a:spLocks noChangeShapeType="1"/>
            </p:cNvSpPr>
            <p:nvPr/>
          </p:nvSpPr>
          <p:spPr bwMode="auto">
            <a:xfrm>
              <a:off x="3406" y="3067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944" name="Line 48"/>
            <p:cNvSpPr>
              <a:spLocks noChangeShapeType="1"/>
            </p:cNvSpPr>
            <p:nvPr/>
          </p:nvSpPr>
          <p:spPr bwMode="auto">
            <a:xfrm>
              <a:off x="3406" y="2614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8945" name="Object 49"/>
            <p:cNvGraphicFramePr>
              <a:graphicFrameLocks noChangeAspect="1"/>
            </p:cNvGraphicFramePr>
            <p:nvPr/>
          </p:nvGraphicFramePr>
          <p:xfrm>
            <a:off x="3639" y="2927"/>
            <a:ext cx="47" cy="1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5" name="公式" r:id="rId11" imgW="76200" imgH="190500" progId="Equation.3">
                    <p:embed/>
                  </p:oleObj>
                </mc:Choice>
                <mc:Fallback>
                  <p:oleObj name="公式" r:id="rId11" imgW="76200" imgH="19050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9" y="2927"/>
                          <a:ext cx="47" cy="1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6" name="Object 50"/>
            <p:cNvGraphicFramePr>
              <a:graphicFrameLocks noChangeAspect="1"/>
            </p:cNvGraphicFramePr>
            <p:nvPr/>
          </p:nvGraphicFramePr>
          <p:xfrm>
            <a:off x="3542" y="2478"/>
            <a:ext cx="182" cy="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6" name="公式" r:id="rId13" imgW="292100" imgH="203200" progId="Equation.3">
                    <p:embed/>
                  </p:oleObj>
                </mc:Choice>
                <mc:Fallback>
                  <p:oleObj name="公式" r:id="rId13" imgW="292100" imgH="20320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2" y="2478"/>
                          <a:ext cx="182" cy="1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7" name="Object 51"/>
            <p:cNvGraphicFramePr>
              <a:graphicFrameLocks noChangeAspect="1"/>
            </p:cNvGraphicFramePr>
            <p:nvPr/>
          </p:nvGraphicFramePr>
          <p:xfrm>
            <a:off x="3550" y="2614"/>
            <a:ext cx="166" cy="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7" name="公式" r:id="rId15" imgW="266700" imgH="203200" progId="Equation.3">
                    <p:embed/>
                  </p:oleObj>
                </mc:Choice>
                <mc:Fallback>
                  <p:oleObj name="公式" r:id="rId15" imgW="266700" imgH="20320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0" y="2614"/>
                          <a:ext cx="166" cy="1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8" name="Object 52"/>
            <p:cNvGraphicFramePr>
              <a:graphicFrameLocks noChangeAspect="1"/>
            </p:cNvGraphicFramePr>
            <p:nvPr/>
          </p:nvGraphicFramePr>
          <p:xfrm>
            <a:off x="3542" y="2750"/>
            <a:ext cx="182" cy="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8" name="公式" r:id="rId17" imgW="292100" imgH="203200" progId="Equation.3">
                    <p:embed/>
                  </p:oleObj>
                </mc:Choice>
                <mc:Fallback>
                  <p:oleObj name="公式" r:id="rId17" imgW="292100" imgH="20320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2" y="2750"/>
                          <a:ext cx="182" cy="1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9" name="Object 53"/>
            <p:cNvGraphicFramePr>
              <a:graphicFrameLocks noChangeAspect="1"/>
            </p:cNvGraphicFramePr>
            <p:nvPr/>
          </p:nvGraphicFramePr>
          <p:xfrm>
            <a:off x="3542" y="3077"/>
            <a:ext cx="182" cy="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99" name="公式" r:id="rId19" imgW="292100" imgH="203200" progId="Equation.3">
                    <p:embed/>
                  </p:oleObj>
                </mc:Choice>
                <mc:Fallback>
                  <p:oleObj name="公式" r:id="rId19" imgW="292100" imgH="203200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2" y="3077"/>
                          <a:ext cx="182" cy="1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50" name="Text Box 56"/>
            <p:cNvSpPr txBox="1">
              <a:spLocks noChangeArrowheads="1"/>
            </p:cNvSpPr>
            <p:nvPr/>
          </p:nvSpPr>
          <p:spPr bwMode="auto">
            <a:xfrm>
              <a:off x="1942" y="2432"/>
              <a:ext cx="46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ADC</a:t>
              </a:r>
            </a:p>
            <a:p>
              <a:pPr eaLnBrk="1" hangingPunct="1"/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0809</a:t>
              </a:r>
            </a:p>
          </p:txBody>
        </p:sp>
        <p:sp>
          <p:nvSpPr>
            <p:cNvPr id="38951" name="Text Box 57"/>
            <p:cNvSpPr txBox="1">
              <a:spLocks noChangeArrowheads="1"/>
            </p:cNvSpPr>
            <p:nvPr/>
          </p:nvSpPr>
          <p:spPr bwMode="auto">
            <a:xfrm>
              <a:off x="3179" y="1979"/>
              <a:ext cx="7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Interrupt</a:t>
              </a:r>
            </a:p>
          </p:txBody>
        </p:sp>
        <p:sp>
          <p:nvSpPr>
            <p:cNvPr id="38952" name="Text Box 58"/>
            <p:cNvSpPr txBox="1">
              <a:spLocks noChangeArrowheads="1"/>
            </p:cNvSpPr>
            <p:nvPr/>
          </p:nvSpPr>
          <p:spPr bwMode="auto">
            <a:xfrm>
              <a:off x="2082" y="3158"/>
              <a:ext cx="46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Start</a:t>
              </a:r>
            </a:p>
          </p:txBody>
        </p:sp>
        <p:grpSp>
          <p:nvGrpSpPr>
            <p:cNvPr id="38953" name="Group 60"/>
            <p:cNvGrpSpPr/>
            <p:nvPr/>
          </p:nvGrpSpPr>
          <p:grpSpPr bwMode="auto">
            <a:xfrm>
              <a:off x="1365" y="3385"/>
              <a:ext cx="1135" cy="589"/>
              <a:chOff x="1111" y="3521"/>
              <a:chExt cx="1135" cy="589"/>
            </a:xfrm>
          </p:grpSpPr>
          <p:sp>
            <p:nvSpPr>
              <p:cNvPr id="38958" name="Line 21"/>
              <p:cNvSpPr>
                <a:spLocks noChangeShapeType="1"/>
              </p:cNvSpPr>
              <p:nvPr/>
            </p:nvSpPr>
            <p:spPr bwMode="auto">
              <a:xfrm flipV="1">
                <a:off x="1429" y="3874"/>
                <a:ext cx="81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59" name="Line 22"/>
              <p:cNvSpPr>
                <a:spLocks noChangeShapeType="1"/>
              </p:cNvSpPr>
              <p:nvPr/>
            </p:nvSpPr>
            <p:spPr bwMode="auto">
              <a:xfrm flipV="1">
                <a:off x="1565" y="373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60" name="Line 23"/>
              <p:cNvSpPr>
                <a:spLocks noChangeShapeType="1"/>
              </p:cNvSpPr>
              <p:nvPr/>
            </p:nvSpPr>
            <p:spPr bwMode="auto">
              <a:xfrm>
                <a:off x="1565" y="3738"/>
                <a:ext cx="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61" name="Line 24"/>
              <p:cNvSpPr>
                <a:spLocks noChangeShapeType="1"/>
              </p:cNvSpPr>
              <p:nvPr/>
            </p:nvSpPr>
            <p:spPr bwMode="auto">
              <a:xfrm>
                <a:off x="1611" y="373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62" name="Line 25"/>
              <p:cNvSpPr>
                <a:spLocks noChangeShapeType="1"/>
              </p:cNvSpPr>
              <p:nvPr/>
            </p:nvSpPr>
            <p:spPr bwMode="auto">
              <a:xfrm flipV="1">
                <a:off x="1701" y="373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63" name="Line 26"/>
              <p:cNvSpPr>
                <a:spLocks noChangeShapeType="1"/>
              </p:cNvSpPr>
              <p:nvPr/>
            </p:nvSpPr>
            <p:spPr bwMode="auto">
              <a:xfrm>
                <a:off x="1701" y="3738"/>
                <a:ext cx="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64" name="Line 27"/>
              <p:cNvSpPr>
                <a:spLocks noChangeShapeType="1"/>
              </p:cNvSpPr>
              <p:nvPr/>
            </p:nvSpPr>
            <p:spPr bwMode="auto">
              <a:xfrm>
                <a:off x="1747" y="373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65" name="Line 28"/>
              <p:cNvSpPr>
                <a:spLocks noChangeShapeType="1"/>
              </p:cNvSpPr>
              <p:nvPr/>
            </p:nvSpPr>
            <p:spPr bwMode="auto">
              <a:xfrm flipV="1">
                <a:off x="1838" y="373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66" name="Line 29"/>
              <p:cNvSpPr>
                <a:spLocks noChangeShapeType="1"/>
              </p:cNvSpPr>
              <p:nvPr/>
            </p:nvSpPr>
            <p:spPr bwMode="auto">
              <a:xfrm>
                <a:off x="1838" y="3738"/>
                <a:ext cx="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67" name="Line 30"/>
              <p:cNvSpPr>
                <a:spLocks noChangeShapeType="1"/>
              </p:cNvSpPr>
              <p:nvPr/>
            </p:nvSpPr>
            <p:spPr bwMode="auto">
              <a:xfrm>
                <a:off x="1884" y="373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68" name="Line 31"/>
              <p:cNvSpPr>
                <a:spLocks noChangeShapeType="1"/>
              </p:cNvSpPr>
              <p:nvPr/>
            </p:nvSpPr>
            <p:spPr bwMode="auto">
              <a:xfrm flipV="1">
                <a:off x="1974" y="373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69" name="Line 32"/>
              <p:cNvSpPr>
                <a:spLocks noChangeShapeType="1"/>
              </p:cNvSpPr>
              <p:nvPr/>
            </p:nvSpPr>
            <p:spPr bwMode="auto">
              <a:xfrm>
                <a:off x="1974" y="3738"/>
                <a:ext cx="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70" name="Line 33"/>
              <p:cNvSpPr>
                <a:spLocks noChangeShapeType="1"/>
              </p:cNvSpPr>
              <p:nvPr/>
            </p:nvSpPr>
            <p:spPr bwMode="auto">
              <a:xfrm>
                <a:off x="2020" y="3738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71" name="Line 34"/>
              <p:cNvSpPr>
                <a:spLocks noChangeShapeType="1"/>
              </p:cNvSpPr>
              <p:nvPr/>
            </p:nvSpPr>
            <p:spPr bwMode="auto">
              <a:xfrm>
                <a:off x="1565" y="3919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72" name="Line 35"/>
              <p:cNvSpPr>
                <a:spLocks noChangeShapeType="1"/>
              </p:cNvSpPr>
              <p:nvPr/>
            </p:nvSpPr>
            <p:spPr bwMode="auto">
              <a:xfrm>
                <a:off x="1702" y="3919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973" name="Line 36"/>
              <p:cNvSpPr>
                <a:spLocks noChangeShapeType="1"/>
              </p:cNvSpPr>
              <p:nvPr/>
            </p:nvSpPr>
            <p:spPr bwMode="auto">
              <a:xfrm>
                <a:off x="1475" y="4055"/>
                <a:ext cx="45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aphicFrame>
            <p:nvGraphicFramePr>
              <p:cNvPr id="38974" name="Object 37"/>
              <p:cNvGraphicFramePr>
                <a:graphicFrameLocks noChangeAspect="1"/>
              </p:cNvGraphicFramePr>
              <p:nvPr/>
            </p:nvGraphicFramePr>
            <p:xfrm>
              <a:off x="1948" y="3919"/>
              <a:ext cx="162" cy="1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00" name="公式" r:id="rId21" imgW="139700" imgH="165100" progId="Equation.3">
                      <p:embed/>
                    </p:oleObj>
                  </mc:Choice>
                  <mc:Fallback>
                    <p:oleObj name="公式" r:id="rId21" imgW="139700" imgH="165100" progId="Equation.3">
                      <p:embed/>
                      <p:pic>
                        <p:nvPicPr>
                          <p:cNvPr id="0" name="Object 3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48" y="3919"/>
                            <a:ext cx="162" cy="1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975" name="Text Box 59"/>
              <p:cNvSpPr txBox="1">
                <a:spLocks noChangeArrowheads="1"/>
              </p:cNvSpPr>
              <p:nvPr/>
            </p:nvSpPr>
            <p:spPr bwMode="auto">
              <a:xfrm>
                <a:off x="1111" y="3521"/>
                <a:ext cx="54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000" b="1">
                    <a:latin typeface="Times New Roman" panose="02020603050405020304" pitchFamily="18" charset="0"/>
                    <a:ea typeface="楷体_GB2312" pitchFamily="49" charset="-122"/>
                  </a:rPr>
                  <a:t>Timer</a:t>
                </a:r>
              </a:p>
            </p:txBody>
          </p:sp>
        </p:grpSp>
        <p:graphicFrame>
          <p:nvGraphicFramePr>
            <p:cNvPr id="38954" name="Object 61"/>
            <p:cNvGraphicFramePr>
              <a:graphicFrameLocks noChangeAspect="1"/>
            </p:cNvGraphicFramePr>
            <p:nvPr/>
          </p:nvGraphicFramePr>
          <p:xfrm>
            <a:off x="3860" y="2478"/>
            <a:ext cx="285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01" name="公式" r:id="rId23" imgW="165100" imgH="215900" progId="Equation.3">
                    <p:embed/>
                  </p:oleObj>
                </mc:Choice>
                <mc:Fallback>
                  <p:oleObj name="公式" r:id="rId23" imgW="165100" imgH="21590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0" y="2478"/>
                          <a:ext cx="285" cy="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55" name="Text Box 62"/>
            <p:cNvSpPr txBox="1">
              <a:spLocks noChangeArrowheads="1"/>
            </p:cNvSpPr>
            <p:nvPr/>
          </p:nvSpPr>
          <p:spPr bwMode="auto">
            <a:xfrm>
              <a:off x="4085" y="2795"/>
              <a:ext cx="10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Digital signal</a:t>
              </a:r>
            </a:p>
          </p:txBody>
        </p:sp>
        <p:sp>
          <p:nvSpPr>
            <p:cNvPr id="38956" name="Text Box 63"/>
            <p:cNvSpPr txBox="1">
              <a:spLocks noChangeArrowheads="1"/>
            </p:cNvSpPr>
            <p:nvPr/>
          </p:nvSpPr>
          <p:spPr bwMode="auto">
            <a:xfrm>
              <a:off x="3315" y="2228"/>
              <a:ext cx="70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Memory</a:t>
              </a:r>
            </a:p>
          </p:txBody>
        </p:sp>
        <p:sp>
          <p:nvSpPr>
            <p:cNvPr id="38957" name="Text Box 64"/>
            <p:cNvSpPr txBox="1">
              <a:spLocks noChangeArrowheads="1"/>
            </p:cNvSpPr>
            <p:nvPr/>
          </p:nvSpPr>
          <p:spPr bwMode="auto">
            <a:xfrm>
              <a:off x="2680" y="3339"/>
              <a:ext cx="1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>
                  <a:latin typeface="Times New Roman" panose="02020603050405020304" pitchFamily="18" charset="0"/>
                  <a:ea typeface="楷体_GB2312" pitchFamily="49" charset="-122"/>
                </a:rPr>
                <a:t>Single-chip computer</a:t>
              </a:r>
            </a:p>
          </p:txBody>
        </p:sp>
      </p:grpSp>
      <p:pic>
        <p:nvPicPr>
          <p:cNvPr id="38916" name="图片 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1306513"/>
            <a:ext cx="4768850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矩形 1"/>
          <p:cNvSpPr>
            <a:spLocks noChangeArrowheads="1"/>
          </p:cNvSpPr>
          <p:nvPr/>
        </p:nvSpPr>
        <p:spPr bwMode="auto">
          <a:xfrm>
            <a:off x="4716463" y="1455738"/>
            <a:ext cx="1876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ADC0809</a:t>
            </a:r>
            <a:r>
              <a:rPr lang="zh-CN" altLang="en-US" sz="240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芯片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/>
        </p:nvSpPr>
        <p:spPr bwMode="auto">
          <a:xfrm>
            <a:off x="395288" y="836613"/>
            <a:ext cx="7704137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FontTx/>
              <a:buNone/>
            </a:pP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用电路的方式来表示数字信号时，常见的有</a:t>
            </a:r>
            <a:r>
              <a:rPr lang="zh-CN" altLang="en-US" sz="280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十进制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的方法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en-US" sz="280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二进制</a:t>
            </a:r>
            <a:r>
              <a:rPr lang="zh-CN" altLang="en-US" sz="28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的方法。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636588" y="2525713"/>
            <a:ext cx="8302625" cy="8842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十进制：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0~9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，十种状态</a:t>
            </a:r>
            <a:r>
              <a:rPr lang="zh-CN" altLang="en-US" sz="20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（很难判断干扰，不易消除干扰）</a:t>
            </a:r>
          </a:p>
          <a:p>
            <a:pPr>
              <a:defRPr/>
            </a:pPr>
            <a:endParaRPr lang="zh-CN" altLang="en-US" sz="2000" b="1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84213" y="3500438"/>
            <a:ext cx="8126412" cy="5794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3200" b="1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二进制：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32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，两种状态</a:t>
            </a:r>
            <a:r>
              <a:rPr lang="zh-CN" altLang="en-US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（容易判断干扰，容易消除干扰）</a:t>
            </a:r>
          </a:p>
        </p:txBody>
      </p:sp>
      <p:sp>
        <p:nvSpPr>
          <p:cNvPr id="39941" name="Rectangle 15"/>
          <p:cNvSpPr>
            <a:spLocks noChangeArrowheads="1"/>
          </p:cNvSpPr>
          <p:nvPr/>
        </p:nvSpPr>
        <p:spPr bwMode="auto">
          <a:xfrm>
            <a:off x="490538" y="4795838"/>
            <a:ext cx="7921625" cy="11525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严格来说，数字信号处理学科中所讲的信号都是用</a:t>
            </a:r>
            <a:r>
              <a:rPr lang="zh-CN" altLang="en-US" sz="2800" b="1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二进制</a:t>
            </a:r>
            <a:r>
              <a:rPr lang="zh-CN" altLang="en-US" sz="28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表示的。</a:t>
            </a:r>
            <a:endParaRPr lang="zh-CN" altLang="en-US" sz="2800" b="1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/>
        </p:nvSpPr>
        <p:spPr bwMode="auto">
          <a:xfrm>
            <a:off x="150813" y="692150"/>
            <a:ext cx="8569325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v"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：对于一个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位的电压模数转换器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(ADC)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，如果将参考设为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1V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，那么输出的信号有</a:t>
            </a:r>
            <a:r>
              <a:rPr lang="en-US" altLang="zh-CN" sz="2400" b="1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00</a:t>
            </a:r>
            <a:r>
              <a:rPr lang="zh-CN" altLang="en-US" sz="2400" b="1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01</a:t>
            </a:r>
            <a:r>
              <a:rPr lang="zh-CN" altLang="en-US" sz="2400" b="1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400" b="1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sz="2400" b="1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种编码，分别代表输入电压在</a:t>
            </a:r>
            <a:r>
              <a:rPr lang="en-US" altLang="zh-CN" sz="2400" b="1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0V-0.25V, 0.26V-0.5V, 0.51V-0.75V, 0.76V-1V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时的对应输入。分为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个等级编码，当一个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0.8V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的信号输入时，转换器输出的数据为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/>
        </p:nvSpPr>
        <p:spPr bwMode="auto">
          <a:xfrm>
            <a:off x="150813" y="2924175"/>
            <a:ext cx="82296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Font typeface="Wingdings" panose="05000000000000000000" pitchFamily="2" charset="2"/>
              <a:buChar char="v"/>
            </a:pP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例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：对于一个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位的电压模数转换器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(ADC) 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，如果将参考设为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1V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，那么输出的信号有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0000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0001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0010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0011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0100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0101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0110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0111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1000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1001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1010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1011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1100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1101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1110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1111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种编码，分别代表输入电压在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0V-0.0625V, 0.0626V-0.125V, ......0.9376V-1V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。分为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个等级编码（比较精确）当一个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0.8V</a:t>
            </a:r>
            <a:r>
              <a:rPr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的信号输入时，转换器输出的数据为</a:t>
            </a:r>
            <a:r>
              <a:rPr lang="en-US" altLang="zh-CN" sz="2400" b="1">
                <a:latin typeface="楷体" panose="02010609060101010101" pitchFamily="49" charset="-122"/>
                <a:ea typeface="楷体" panose="02010609060101010101" pitchFamily="49" charset="-122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Line 3"/>
          <p:cNvSpPr>
            <a:spLocks noChangeShapeType="1"/>
          </p:cNvSpPr>
          <p:nvPr/>
        </p:nvSpPr>
        <p:spPr bwMode="auto">
          <a:xfrm>
            <a:off x="793750" y="2303463"/>
            <a:ext cx="609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5" name="Rectangle 4"/>
          <p:cNvSpPr>
            <a:spLocks noChangeArrowheads="1"/>
          </p:cNvSpPr>
          <p:nvPr/>
        </p:nvSpPr>
        <p:spPr bwMode="auto">
          <a:xfrm>
            <a:off x="1403350" y="2074863"/>
            <a:ext cx="1905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前置预滤波器</a:t>
            </a:r>
          </a:p>
        </p:txBody>
      </p:sp>
      <p:sp>
        <p:nvSpPr>
          <p:cNvPr id="44036" name="Line 5"/>
          <p:cNvSpPr>
            <a:spLocks noChangeShapeType="1"/>
          </p:cNvSpPr>
          <p:nvPr/>
        </p:nvSpPr>
        <p:spPr bwMode="auto">
          <a:xfrm>
            <a:off x="3308350" y="2303463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7" name="Rectangle 6"/>
          <p:cNvSpPr>
            <a:spLocks noChangeArrowheads="1"/>
          </p:cNvSpPr>
          <p:nvPr/>
        </p:nvSpPr>
        <p:spPr bwMode="auto">
          <a:xfrm>
            <a:off x="3994150" y="2074863"/>
            <a:ext cx="16002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A/D</a:t>
            </a: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变换器</a:t>
            </a:r>
          </a:p>
        </p:txBody>
      </p:sp>
      <p:sp>
        <p:nvSpPr>
          <p:cNvPr id="44038" name="Line 7"/>
          <p:cNvSpPr>
            <a:spLocks noChangeShapeType="1"/>
          </p:cNvSpPr>
          <p:nvPr/>
        </p:nvSpPr>
        <p:spPr bwMode="auto">
          <a:xfrm>
            <a:off x="5594350" y="2303463"/>
            <a:ext cx="76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9" name="Rectangle 8"/>
          <p:cNvSpPr>
            <a:spLocks noChangeArrowheads="1"/>
          </p:cNvSpPr>
          <p:nvPr/>
        </p:nvSpPr>
        <p:spPr bwMode="auto">
          <a:xfrm>
            <a:off x="6356350" y="2074863"/>
            <a:ext cx="2286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24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数字信号处理器</a:t>
            </a:r>
            <a:endParaRPr lang="zh-CN" altLang="en-US" sz="2400" b="1">
              <a:solidFill>
                <a:srgbClr val="FF0066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4040" name="Line 9"/>
          <p:cNvSpPr>
            <a:spLocks noChangeShapeType="1"/>
          </p:cNvSpPr>
          <p:nvPr/>
        </p:nvSpPr>
        <p:spPr bwMode="auto">
          <a:xfrm>
            <a:off x="793750" y="3294063"/>
            <a:ext cx="8382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1631950" y="3065463"/>
            <a:ext cx="16764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D/A</a:t>
            </a: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变换器</a:t>
            </a:r>
          </a:p>
        </p:txBody>
      </p:sp>
      <p:sp>
        <p:nvSpPr>
          <p:cNvPr id="44042" name="Line 11"/>
          <p:cNvSpPr>
            <a:spLocks noChangeShapeType="1"/>
          </p:cNvSpPr>
          <p:nvPr/>
        </p:nvSpPr>
        <p:spPr bwMode="auto">
          <a:xfrm>
            <a:off x="3308350" y="3294063"/>
            <a:ext cx="1066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43" name="Rectangle 12"/>
          <p:cNvSpPr>
            <a:spLocks noChangeArrowheads="1"/>
          </p:cNvSpPr>
          <p:nvPr/>
        </p:nvSpPr>
        <p:spPr bwMode="auto">
          <a:xfrm>
            <a:off x="4375150" y="2989263"/>
            <a:ext cx="1676400" cy="533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模拟滤波器</a:t>
            </a:r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>
            <a:off x="6051550" y="3294063"/>
            <a:ext cx="1143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4045" name="图片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655763"/>
            <a:ext cx="815975" cy="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46" name="图片 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050" y="2711450"/>
            <a:ext cx="923925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47" name="图片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0" y="2692400"/>
            <a:ext cx="7635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44048" name="Object 24"/>
          <p:cNvGraphicFramePr>
            <a:graphicFrameLocks noChangeAspect="1"/>
          </p:cNvGraphicFramePr>
          <p:nvPr/>
        </p:nvGraphicFramePr>
        <p:xfrm>
          <a:off x="5618163" y="1628775"/>
          <a:ext cx="59848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0" name="公式" r:id="rId6" imgW="292100" imgH="203200" progId="Equation.3">
                  <p:embed/>
                </p:oleObj>
              </mc:Choice>
              <mc:Fallback>
                <p:oleObj name="公式" r:id="rId6" imgW="292100" imgH="203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3" y="1628775"/>
                        <a:ext cx="598487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9" name="Object 103"/>
          <p:cNvGraphicFramePr>
            <a:graphicFrameLocks noChangeAspect="1"/>
          </p:cNvGraphicFramePr>
          <p:nvPr/>
        </p:nvGraphicFramePr>
        <p:xfrm>
          <a:off x="793750" y="2678113"/>
          <a:ext cx="6254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1" name="公式" r:id="rId8" imgW="304800" imgH="228600" progId="Equation.3">
                  <p:embed/>
                </p:oleObj>
              </mc:Choice>
              <mc:Fallback>
                <p:oleObj name="公式" r:id="rId8" imgW="304800" imgH="22860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2678113"/>
                        <a:ext cx="6254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0" name="Line 4"/>
          <p:cNvSpPr>
            <a:spLocks noChangeShapeType="1"/>
          </p:cNvSpPr>
          <p:nvPr/>
        </p:nvSpPr>
        <p:spPr bwMode="auto">
          <a:xfrm>
            <a:off x="900113" y="4310063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1" name="Line 5"/>
          <p:cNvSpPr>
            <a:spLocks noChangeShapeType="1"/>
          </p:cNvSpPr>
          <p:nvPr/>
        </p:nvSpPr>
        <p:spPr bwMode="auto">
          <a:xfrm>
            <a:off x="900113" y="575786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2" name="Freeform 9"/>
          <p:cNvSpPr/>
          <p:nvPr/>
        </p:nvSpPr>
        <p:spPr bwMode="auto">
          <a:xfrm>
            <a:off x="900113" y="4843463"/>
            <a:ext cx="1524000" cy="363537"/>
          </a:xfrm>
          <a:custGeom>
            <a:avLst/>
            <a:gdLst>
              <a:gd name="T0" fmla="*/ 0 w 1600"/>
              <a:gd name="T1" fmla="*/ 2147483646 h 325"/>
              <a:gd name="T2" fmla="*/ 2147483646 w 1600"/>
              <a:gd name="T3" fmla="*/ 2147483646 h 325"/>
              <a:gd name="T4" fmla="*/ 2147483646 w 1600"/>
              <a:gd name="T5" fmla="*/ 0 h 325"/>
              <a:gd name="T6" fmla="*/ 2147483646 w 1600"/>
              <a:gd name="T7" fmla="*/ 2147483646 h 325"/>
              <a:gd name="T8" fmla="*/ 2147483646 w 1600"/>
              <a:gd name="T9" fmla="*/ 2147483646 h 325"/>
              <a:gd name="T10" fmla="*/ 2147483646 w 1600"/>
              <a:gd name="T11" fmla="*/ 2147483646 h 325"/>
              <a:gd name="T12" fmla="*/ 2147483646 w 1600"/>
              <a:gd name="T13" fmla="*/ 2147483646 h 325"/>
              <a:gd name="T14" fmla="*/ 2147483646 w 1600"/>
              <a:gd name="T15" fmla="*/ 2147483646 h 325"/>
              <a:gd name="T16" fmla="*/ 2147483646 w 1600"/>
              <a:gd name="T17" fmla="*/ 2147483646 h 325"/>
              <a:gd name="T18" fmla="*/ 2147483646 w 1600"/>
              <a:gd name="T19" fmla="*/ 2147483646 h 325"/>
              <a:gd name="T20" fmla="*/ 2147483646 w 1600"/>
              <a:gd name="T21" fmla="*/ 2147483646 h 32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600" h="325">
                <a:moveTo>
                  <a:pt x="0" y="277"/>
                </a:moveTo>
                <a:cubicBezTo>
                  <a:pt x="23" y="187"/>
                  <a:pt x="79" y="131"/>
                  <a:pt x="144" y="66"/>
                </a:cubicBezTo>
                <a:cubicBezTo>
                  <a:pt x="172" y="38"/>
                  <a:pt x="183" y="13"/>
                  <a:pt x="222" y="0"/>
                </a:cubicBezTo>
                <a:cubicBezTo>
                  <a:pt x="278" y="4"/>
                  <a:pt x="334" y="2"/>
                  <a:pt x="389" y="11"/>
                </a:cubicBezTo>
                <a:cubicBezTo>
                  <a:pt x="424" y="17"/>
                  <a:pt x="424" y="46"/>
                  <a:pt x="444" y="66"/>
                </a:cubicBezTo>
                <a:cubicBezTo>
                  <a:pt x="459" y="81"/>
                  <a:pt x="502" y="109"/>
                  <a:pt x="522" y="122"/>
                </a:cubicBezTo>
                <a:cubicBezTo>
                  <a:pt x="567" y="190"/>
                  <a:pt x="517" y="129"/>
                  <a:pt x="578" y="166"/>
                </a:cubicBezTo>
                <a:cubicBezTo>
                  <a:pt x="587" y="172"/>
                  <a:pt x="591" y="184"/>
                  <a:pt x="600" y="189"/>
                </a:cubicBezTo>
                <a:cubicBezTo>
                  <a:pt x="636" y="207"/>
                  <a:pt x="683" y="214"/>
                  <a:pt x="722" y="222"/>
                </a:cubicBezTo>
                <a:cubicBezTo>
                  <a:pt x="933" y="325"/>
                  <a:pt x="1522" y="234"/>
                  <a:pt x="1545" y="233"/>
                </a:cubicBezTo>
                <a:cubicBezTo>
                  <a:pt x="1586" y="219"/>
                  <a:pt x="1568" y="227"/>
                  <a:pt x="160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3" name="Text Box 11"/>
          <p:cNvSpPr txBox="1">
            <a:spLocks noChangeArrowheads="1"/>
          </p:cNvSpPr>
          <p:nvPr/>
        </p:nvSpPr>
        <p:spPr bwMode="auto">
          <a:xfrm>
            <a:off x="900113" y="4005263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x(t)</a:t>
            </a:r>
          </a:p>
        </p:txBody>
      </p:sp>
      <p:sp>
        <p:nvSpPr>
          <p:cNvPr id="44054" name="Text Box 12"/>
          <p:cNvSpPr txBox="1">
            <a:spLocks noChangeArrowheads="1"/>
          </p:cNvSpPr>
          <p:nvPr/>
        </p:nvSpPr>
        <p:spPr bwMode="auto">
          <a:xfrm>
            <a:off x="1890713" y="5605463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44055" name="Line 13"/>
          <p:cNvSpPr>
            <a:spLocks noChangeShapeType="1"/>
          </p:cNvSpPr>
          <p:nvPr/>
        </p:nvSpPr>
        <p:spPr bwMode="auto">
          <a:xfrm>
            <a:off x="3795713" y="4310063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6" name="Line 14"/>
          <p:cNvSpPr>
            <a:spLocks noChangeShapeType="1"/>
          </p:cNvSpPr>
          <p:nvPr/>
        </p:nvSpPr>
        <p:spPr bwMode="auto">
          <a:xfrm>
            <a:off x="3795713" y="575786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7" name="Freeform 15"/>
          <p:cNvSpPr/>
          <p:nvPr/>
        </p:nvSpPr>
        <p:spPr bwMode="auto">
          <a:xfrm>
            <a:off x="3795713" y="4843463"/>
            <a:ext cx="1524000" cy="363537"/>
          </a:xfrm>
          <a:custGeom>
            <a:avLst/>
            <a:gdLst>
              <a:gd name="T0" fmla="*/ 0 w 1600"/>
              <a:gd name="T1" fmla="*/ 2147483646 h 325"/>
              <a:gd name="T2" fmla="*/ 2147483646 w 1600"/>
              <a:gd name="T3" fmla="*/ 2147483646 h 325"/>
              <a:gd name="T4" fmla="*/ 2147483646 w 1600"/>
              <a:gd name="T5" fmla="*/ 0 h 325"/>
              <a:gd name="T6" fmla="*/ 2147483646 w 1600"/>
              <a:gd name="T7" fmla="*/ 2147483646 h 325"/>
              <a:gd name="T8" fmla="*/ 2147483646 w 1600"/>
              <a:gd name="T9" fmla="*/ 2147483646 h 325"/>
              <a:gd name="T10" fmla="*/ 2147483646 w 1600"/>
              <a:gd name="T11" fmla="*/ 2147483646 h 325"/>
              <a:gd name="T12" fmla="*/ 2147483646 w 1600"/>
              <a:gd name="T13" fmla="*/ 2147483646 h 325"/>
              <a:gd name="T14" fmla="*/ 2147483646 w 1600"/>
              <a:gd name="T15" fmla="*/ 2147483646 h 325"/>
              <a:gd name="T16" fmla="*/ 2147483646 w 1600"/>
              <a:gd name="T17" fmla="*/ 2147483646 h 325"/>
              <a:gd name="T18" fmla="*/ 2147483646 w 1600"/>
              <a:gd name="T19" fmla="*/ 2147483646 h 325"/>
              <a:gd name="T20" fmla="*/ 2147483646 w 1600"/>
              <a:gd name="T21" fmla="*/ 2147483646 h 32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600" h="325">
                <a:moveTo>
                  <a:pt x="0" y="277"/>
                </a:moveTo>
                <a:cubicBezTo>
                  <a:pt x="23" y="187"/>
                  <a:pt x="79" y="131"/>
                  <a:pt x="144" y="66"/>
                </a:cubicBezTo>
                <a:cubicBezTo>
                  <a:pt x="172" y="38"/>
                  <a:pt x="183" y="13"/>
                  <a:pt x="222" y="0"/>
                </a:cubicBezTo>
                <a:cubicBezTo>
                  <a:pt x="278" y="4"/>
                  <a:pt x="334" y="2"/>
                  <a:pt x="389" y="11"/>
                </a:cubicBezTo>
                <a:cubicBezTo>
                  <a:pt x="424" y="17"/>
                  <a:pt x="424" y="46"/>
                  <a:pt x="444" y="66"/>
                </a:cubicBezTo>
                <a:cubicBezTo>
                  <a:pt x="459" y="81"/>
                  <a:pt x="502" y="109"/>
                  <a:pt x="522" y="122"/>
                </a:cubicBezTo>
                <a:cubicBezTo>
                  <a:pt x="567" y="190"/>
                  <a:pt x="517" y="129"/>
                  <a:pt x="578" y="166"/>
                </a:cubicBezTo>
                <a:cubicBezTo>
                  <a:pt x="587" y="172"/>
                  <a:pt x="591" y="184"/>
                  <a:pt x="600" y="189"/>
                </a:cubicBezTo>
                <a:cubicBezTo>
                  <a:pt x="636" y="207"/>
                  <a:pt x="683" y="214"/>
                  <a:pt x="722" y="222"/>
                </a:cubicBezTo>
                <a:cubicBezTo>
                  <a:pt x="933" y="325"/>
                  <a:pt x="1522" y="234"/>
                  <a:pt x="1545" y="233"/>
                </a:cubicBezTo>
                <a:cubicBezTo>
                  <a:pt x="1586" y="219"/>
                  <a:pt x="1568" y="227"/>
                  <a:pt x="160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58" name="Text Box 16"/>
          <p:cNvSpPr txBox="1">
            <a:spLocks noChangeArrowheads="1"/>
          </p:cNvSpPr>
          <p:nvPr/>
        </p:nvSpPr>
        <p:spPr bwMode="auto">
          <a:xfrm>
            <a:off x="3795713" y="4005263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x(t</a:t>
            </a:r>
            <a:r>
              <a:rPr kumimoji="1"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4059" name="Text Box 17"/>
          <p:cNvSpPr txBox="1">
            <a:spLocks noChangeArrowheads="1"/>
          </p:cNvSpPr>
          <p:nvPr/>
        </p:nvSpPr>
        <p:spPr bwMode="auto">
          <a:xfrm>
            <a:off x="5167313" y="5681663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18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endParaRPr kumimoji="1"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60" name="Line 18"/>
          <p:cNvSpPr>
            <a:spLocks noChangeShapeType="1"/>
          </p:cNvSpPr>
          <p:nvPr/>
        </p:nvSpPr>
        <p:spPr bwMode="auto">
          <a:xfrm>
            <a:off x="6538913" y="4386263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1" name="Line 19"/>
          <p:cNvSpPr>
            <a:spLocks noChangeShapeType="1"/>
          </p:cNvSpPr>
          <p:nvPr/>
        </p:nvSpPr>
        <p:spPr bwMode="auto">
          <a:xfrm>
            <a:off x="6538913" y="583406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2" name="Freeform 20"/>
          <p:cNvSpPr/>
          <p:nvPr/>
        </p:nvSpPr>
        <p:spPr bwMode="auto">
          <a:xfrm>
            <a:off x="6538913" y="4919663"/>
            <a:ext cx="1524000" cy="363537"/>
          </a:xfrm>
          <a:custGeom>
            <a:avLst/>
            <a:gdLst>
              <a:gd name="T0" fmla="*/ 0 w 1600"/>
              <a:gd name="T1" fmla="*/ 2147483646 h 325"/>
              <a:gd name="T2" fmla="*/ 2147483646 w 1600"/>
              <a:gd name="T3" fmla="*/ 2147483646 h 325"/>
              <a:gd name="T4" fmla="*/ 2147483646 w 1600"/>
              <a:gd name="T5" fmla="*/ 0 h 325"/>
              <a:gd name="T6" fmla="*/ 2147483646 w 1600"/>
              <a:gd name="T7" fmla="*/ 2147483646 h 325"/>
              <a:gd name="T8" fmla="*/ 2147483646 w 1600"/>
              <a:gd name="T9" fmla="*/ 2147483646 h 325"/>
              <a:gd name="T10" fmla="*/ 2147483646 w 1600"/>
              <a:gd name="T11" fmla="*/ 2147483646 h 325"/>
              <a:gd name="T12" fmla="*/ 2147483646 w 1600"/>
              <a:gd name="T13" fmla="*/ 2147483646 h 325"/>
              <a:gd name="T14" fmla="*/ 2147483646 w 1600"/>
              <a:gd name="T15" fmla="*/ 2147483646 h 325"/>
              <a:gd name="T16" fmla="*/ 2147483646 w 1600"/>
              <a:gd name="T17" fmla="*/ 2147483646 h 325"/>
              <a:gd name="T18" fmla="*/ 2147483646 w 1600"/>
              <a:gd name="T19" fmla="*/ 2147483646 h 325"/>
              <a:gd name="T20" fmla="*/ 2147483646 w 1600"/>
              <a:gd name="T21" fmla="*/ 2147483646 h 32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600" h="325">
                <a:moveTo>
                  <a:pt x="0" y="277"/>
                </a:moveTo>
                <a:cubicBezTo>
                  <a:pt x="23" y="187"/>
                  <a:pt x="79" y="131"/>
                  <a:pt x="144" y="66"/>
                </a:cubicBezTo>
                <a:cubicBezTo>
                  <a:pt x="172" y="38"/>
                  <a:pt x="183" y="13"/>
                  <a:pt x="222" y="0"/>
                </a:cubicBezTo>
                <a:cubicBezTo>
                  <a:pt x="278" y="4"/>
                  <a:pt x="334" y="2"/>
                  <a:pt x="389" y="11"/>
                </a:cubicBezTo>
                <a:cubicBezTo>
                  <a:pt x="424" y="17"/>
                  <a:pt x="424" y="46"/>
                  <a:pt x="444" y="66"/>
                </a:cubicBezTo>
                <a:cubicBezTo>
                  <a:pt x="459" y="81"/>
                  <a:pt x="502" y="109"/>
                  <a:pt x="522" y="122"/>
                </a:cubicBezTo>
                <a:cubicBezTo>
                  <a:pt x="567" y="190"/>
                  <a:pt x="517" y="129"/>
                  <a:pt x="578" y="166"/>
                </a:cubicBezTo>
                <a:cubicBezTo>
                  <a:pt x="587" y="172"/>
                  <a:pt x="591" y="184"/>
                  <a:pt x="600" y="189"/>
                </a:cubicBezTo>
                <a:cubicBezTo>
                  <a:pt x="636" y="207"/>
                  <a:pt x="683" y="214"/>
                  <a:pt x="722" y="222"/>
                </a:cubicBezTo>
                <a:cubicBezTo>
                  <a:pt x="933" y="325"/>
                  <a:pt x="1522" y="234"/>
                  <a:pt x="1545" y="233"/>
                </a:cubicBezTo>
                <a:cubicBezTo>
                  <a:pt x="1586" y="219"/>
                  <a:pt x="1568" y="227"/>
                  <a:pt x="1600" y="211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3" name="Text Box 21"/>
          <p:cNvSpPr txBox="1">
            <a:spLocks noChangeArrowheads="1"/>
          </p:cNvSpPr>
          <p:nvPr/>
        </p:nvSpPr>
        <p:spPr bwMode="auto">
          <a:xfrm>
            <a:off x="6538913" y="4081463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x(n)</a:t>
            </a:r>
          </a:p>
        </p:txBody>
      </p:sp>
      <p:sp>
        <p:nvSpPr>
          <p:cNvPr id="44064" name="Text Box 22"/>
          <p:cNvSpPr txBox="1">
            <a:spLocks noChangeArrowheads="1"/>
          </p:cNvSpPr>
          <p:nvPr/>
        </p:nvSpPr>
        <p:spPr bwMode="auto">
          <a:xfrm>
            <a:off x="7910513" y="5757863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44065" name="Line 23"/>
          <p:cNvSpPr>
            <a:spLocks noChangeShapeType="1"/>
          </p:cNvSpPr>
          <p:nvPr/>
        </p:nvSpPr>
        <p:spPr bwMode="auto">
          <a:xfrm>
            <a:off x="3795713" y="5148263"/>
            <a:ext cx="15240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6" name="Line 24"/>
          <p:cNvSpPr>
            <a:spLocks noChangeShapeType="1"/>
          </p:cNvSpPr>
          <p:nvPr/>
        </p:nvSpPr>
        <p:spPr bwMode="auto">
          <a:xfrm>
            <a:off x="3871913" y="5072063"/>
            <a:ext cx="0" cy="762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7" name="Line 25"/>
          <p:cNvSpPr>
            <a:spLocks noChangeShapeType="1"/>
          </p:cNvSpPr>
          <p:nvPr/>
        </p:nvSpPr>
        <p:spPr bwMode="auto">
          <a:xfrm>
            <a:off x="3871913" y="5072063"/>
            <a:ext cx="7620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8" name="Line 26"/>
          <p:cNvSpPr>
            <a:spLocks noChangeShapeType="1"/>
          </p:cNvSpPr>
          <p:nvPr/>
        </p:nvSpPr>
        <p:spPr bwMode="auto">
          <a:xfrm>
            <a:off x="3948113" y="4919663"/>
            <a:ext cx="0" cy="1524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69" name="Line 27"/>
          <p:cNvSpPr>
            <a:spLocks noChangeShapeType="1"/>
          </p:cNvSpPr>
          <p:nvPr/>
        </p:nvSpPr>
        <p:spPr bwMode="auto">
          <a:xfrm>
            <a:off x="3948113" y="4919663"/>
            <a:ext cx="7620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0" name="Line 28"/>
          <p:cNvSpPr>
            <a:spLocks noChangeShapeType="1"/>
          </p:cNvSpPr>
          <p:nvPr/>
        </p:nvSpPr>
        <p:spPr bwMode="auto">
          <a:xfrm>
            <a:off x="4024313" y="4843463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1" name="Line 29"/>
          <p:cNvSpPr>
            <a:spLocks noChangeShapeType="1"/>
          </p:cNvSpPr>
          <p:nvPr/>
        </p:nvSpPr>
        <p:spPr bwMode="auto">
          <a:xfrm>
            <a:off x="4024313" y="4843463"/>
            <a:ext cx="7620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2" name="Line 30"/>
          <p:cNvSpPr>
            <a:spLocks noChangeShapeType="1"/>
          </p:cNvSpPr>
          <p:nvPr/>
        </p:nvSpPr>
        <p:spPr bwMode="auto">
          <a:xfrm>
            <a:off x="4100513" y="4843463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3" name="Line 31"/>
          <p:cNvSpPr>
            <a:spLocks noChangeShapeType="1"/>
          </p:cNvSpPr>
          <p:nvPr/>
        </p:nvSpPr>
        <p:spPr bwMode="auto">
          <a:xfrm>
            <a:off x="4024313" y="4919663"/>
            <a:ext cx="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4" name="Line 32"/>
          <p:cNvSpPr>
            <a:spLocks noChangeShapeType="1"/>
          </p:cNvSpPr>
          <p:nvPr/>
        </p:nvSpPr>
        <p:spPr bwMode="auto">
          <a:xfrm>
            <a:off x="4100513" y="4919663"/>
            <a:ext cx="7620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5" name="Line 33"/>
          <p:cNvSpPr>
            <a:spLocks noChangeShapeType="1"/>
          </p:cNvSpPr>
          <p:nvPr/>
        </p:nvSpPr>
        <p:spPr bwMode="auto">
          <a:xfrm>
            <a:off x="4176713" y="4919663"/>
            <a:ext cx="0" cy="762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6" name="Line 34"/>
          <p:cNvSpPr>
            <a:spLocks noChangeShapeType="1"/>
          </p:cNvSpPr>
          <p:nvPr/>
        </p:nvSpPr>
        <p:spPr bwMode="auto">
          <a:xfrm>
            <a:off x="4176713" y="4995863"/>
            <a:ext cx="7620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7" name="Line 35"/>
          <p:cNvSpPr>
            <a:spLocks noChangeShapeType="1"/>
          </p:cNvSpPr>
          <p:nvPr/>
        </p:nvSpPr>
        <p:spPr bwMode="auto">
          <a:xfrm>
            <a:off x="4252913" y="4995863"/>
            <a:ext cx="0" cy="762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8" name="Line 36"/>
          <p:cNvSpPr>
            <a:spLocks noChangeShapeType="1"/>
          </p:cNvSpPr>
          <p:nvPr/>
        </p:nvSpPr>
        <p:spPr bwMode="auto">
          <a:xfrm>
            <a:off x="4252913" y="5072063"/>
            <a:ext cx="7620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79" name="Line 37"/>
          <p:cNvSpPr>
            <a:spLocks noChangeShapeType="1"/>
          </p:cNvSpPr>
          <p:nvPr/>
        </p:nvSpPr>
        <p:spPr bwMode="auto">
          <a:xfrm>
            <a:off x="4329113" y="5072063"/>
            <a:ext cx="0" cy="76200"/>
          </a:xfrm>
          <a:prstGeom prst="line">
            <a:avLst/>
          </a:prstGeom>
          <a:noFill/>
          <a:ln w="9525" cap="rnd">
            <a:solidFill>
              <a:srgbClr val="00FF0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80" name="Line 38"/>
          <p:cNvSpPr>
            <a:spLocks noChangeShapeType="1"/>
          </p:cNvSpPr>
          <p:nvPr/>
        </p:nvSpPr>
        <p:spPr bwMode="auto">
          <a:xfrm>
            <a:off x="4329113" y="5148263"/>
            <a:ext cx="22860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81" name="Line 41"/>
          <p:cNvSpPr>
            <a:spLocks noChangeShapeType="1"/>
          </p:cNvSpPr>
          <p:nvPr/>
        </p:nvSpPr>
        <p:spPr bwMode="auto">
          <a:xfrm>
            <a:off x="3871913" y="51482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82" name="Line 42"/>
          <p:cNvSpPr>
            <a:spLocks noChangeShapeType="1"/>
          </p:cNvSpPr>
          <p:nvPr/>
        </p:nvSpPr>
        <p:spPr bwMode="auto">
          <a:xfrm>
            <a:off x="3948113" y="5072063"/>
            <a:ext cx="0" cy="685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83" name="Line 43"/>
          <p:cNvSpPr>
            <a:spLocks noChangeShapeType="1"/>
          </p:cNvSpPr>
          <p:nvPr/>
        </p:nvSpPr>
        <p:spPr bwMode="auto">
          <a:xfrm>
            <a:off x="4024313" y="4919663"/>
            <a:ext cx="0" cy="838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84" name="Line 44"/>
          <p:cNvSpPr>
            <a:spLocks noChangeShapeType="1"/>
          </p:cNvSpPr>
          <p:nvPr/>
        </p:nvSpPr>
        <p:spPr bwMode="auto">
          <a:xfrm>
            <a:off x="4100513" y="4843463"/>
            <a:ext cx="0" cy="990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85" name="Line 45"/>
          <p:cNvSpPr>
            <a:spLocks noChangeShapeType="1"/>
          </p:cNvSpPr>
          <p:nvPr/>
        </p:nvSpPr>
        <p:spPr bwMode="auto">
          <a:xfrm>
            <a:off x="4176713" y="4995863"/>
            <a:ext cx="0" cy="7620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86" name="Line 46"/>
          <p:cNvSpPr>
            <a:spLocks noChangeShapeType="1"/>
          </p:cNvSpPr>
          <p:nvPr/>
        </p:nvSpPr>
        <p:spPr bwMode="auto">
          <a:xfrm>
            <a:off x="4252913" y="5072063"/>
            <a:ext cx="0" cy="685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87" name="Line 47"/>
          <p:cNvSpPr>
            <a:spLocks noChangeShapeType="1"/>
          </p:cNvSpPr>
          <p:nvPr/>
        </p:nvSpPr>
        <p:spPr bwMode="auto">
          <a:xfrm>
            <a:off x="4329113" y="5148263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88" name="Line 48"/>
          <p:cNvSpPr>
            <a:spLocks noChangeShapeType="1"/>
          </p:cNvSpPr>
          <p:nvPr/>
        </p:nvSpPr>
        <p:spPr bwMode="auto">
          <a:xfrm>
            <a:off x="4405313" y="5453063"/>
            <a:ext cx="4572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89" name="AutoShape 49"/>
          <p:cNvSpPr>
            <a:spLocks noChangeArrowheads="1"/>
          </p:cNvSpPr>
          <p:nvPr/>
        </p:nvSpPr>
        <p:spPr bwMode="auto">
          <a:xfrm>
            <a:off x="2805113" y="5300663"/>
            <a:ext cx="685800" cy="76200"/>
          </a:xfrm>
          <a:prstGeom prst="rightArrow">
            <a:avLst>
              <a:gd name="adj1" fmla="val 50000"/>
              <a:gd name="adj2" fmla="val 2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44090" name="AutoShape 50"/>
          <p:cNvSpPr>
            <a:spLocks noChangeArrowheads="1"/>
          </p:cNvSpPr>
          <p:nvPr/>
        </p:nvSpPr>
        <p:spPr bwMode="auto">
          <a:xfrm>
            <a:off x="5700713" y="5376863"/>
            <a:ext cx="685800" cy="76200"/>
          </a:xfrm>
          <a:prstGeom prst="rightArrow">
            <a:avLst>
              <a:gd name="adj1" fmla="val 50000"/>
              <a:gd name="adj2" fmla="val 2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44091" name="Text Box 51"/>
          <p:cNvSpPr txBox="1">
            <a:spLocks noChangeArrowheads="1"/>
          </p:cNvSpPr>
          <p:nvPr/>
        </p:nvSpPr>
        <p:spPr bwMode="auto">
          <a:xfrm>
            <a:off x="2576513" y="4767263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采样</a:t>
            </a:r>
          </a:p>
        </p:txBody>
      </p:sp>
      <p:sp>
        <p:nvSpPr>
          <p:cNvPr id="44092" name="Text Box 52"/>
          <p:cNvSpPr txBox="1">
            <a:spLocks noChangeArrowheads="1"/>
          </p:cNvSpPr>
          <p:nvPr/>
        </p:nvSpPr>
        <p:spPr bwMode="auto">
          <a:xfrm>
            <a:off x="5548313" y="4843463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模数</a:t>
            </a:r>
          </a:p>
        </p:txBody>
      </p:sp>
      <p:sp>
        <p:nvSpPr>
          <p:cNvPr id="44093" name="Text Box 53"/>
          <p:cNvSpPr txBox="1">
            <a:spLocks noChangeArrowheads="1"/>
          </p:cNvSpPr>
          <p:nvPr/>
        </p:nvSpPr>
        <p:spPr bwMode="auto">
          <a:xfrm>
            <a:off x="2652713" y="5605463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保持</a:t>
            </a:r>
          </a:p>
        </p:txBody>
      </p:sp>
      <p:sp>
        <p:nvSpPr>
          <p:cNvPr id="44094" name="Text Box 54"/>
          <p:cNvSpPr txBox="1">
            <a:spLocks noChangeArrowheads="1"/>
          </p:cNvSpPr>
          <p:nvPr/>
        </p:nvSpPr>
        <p:spPr bwMode="auto">
          <a:xfrm>
            <a:off x="5624513" y="5529263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转换</a:t>
            </a:r>
          </a:p>
        </p:txBody>
      </p:sp>
      <p:sp>
        <p:nvSpPr>
          <p:cNvPr id="4409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549275"/>
            <a:ext cx="7620000" cy="8842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3200">
                <a:solidFill>
                  <a:srgbClr val="FF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模拟信号的数字处理系统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/>
        </p:nvSpPr>
        <p:spPr bwMode="auto">
          <a:xfrm>
            <a:off x="53975" y="933450"/>
            <a:ext cx="9045575" cy="16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000" tIns="46038" rIns="72000" bIns="46038">
            <a:spAutoFit/>
          </a:bodyPr>
          <a:lstStyle>
            <a:lvl1pPr marL="190500" indent="-1905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3810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811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前置预滤波器：</a:t>
            </a:r>
            <a:r>
              <a:rPr kumimoji="1" lang="zh-CN" altLang="en-US" sz="28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滤除高于某一频率的信号，防混迭。</a:t>
            </a:r>
          </a:p>
          <a:p>
            <a:pPr lvl="1"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A/D</a:t>
            </a:r>
            <a:r>
              <a:rPr kumimoji="1" lang="zh-CN" altLang="en-US" sz="2800" b="1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变换器：</a:t>
            </a:r>
            <a:r>
              <a:rPr kumimoji="1" lang="zh-CN" altLang="en-US" sz="28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完成抽样和量化，实现数字化。</a:t>
            </a:r>
          </a:p>
          <a:p>
            <a:pPr lvl="1"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如下图所示：</a:t>
            </a:r>
          </a:p>
        </p:txBody>
      </p:sp>
      <p:grpSp>
        <p:nvGrpSpPr>
          <p:cNvPr id="45059" name="Group 50"/>
          <p:cNvGrpSpPr/>
          <p:nvPr/>
        </p:nvGrpSpPr>
        <p:grpSpPr bwMode="auto">
          <a:xfrm>
            <a:off x="582613" y="2906713"/>
            <a:ext cx="7451725" cy="2925762"/>
            <a:chOff x="672" y="1776"/>
            <a:chExt cx="4694" cy="1843"/>
          </a:xfrm>
        </p:grpSpPr>
        <p:sp>
          <p:nvSpPr>
            <p:cNvPr id="45060" name="Text Box 4"/>
            <p:cNvSpPr txBox="1">
              <a:spLocks noChangeArrowheads="1"/>
            </p:cNvSpPr>
            <p:nvPr/>
          </p:nvSpPr>
          <p:spPr bwMode="auto">
            <a:xfrm>
              <a:off x="4668" y="3309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-3</a:t>
              </a:r>
            </a:p>
          </p:txBody>
        </p:sp>
        <p:sp>
          <p:nvSpPr>
            <p:cNvPr id="45061" name="Line 5"/>
            <p:cNvSpPr>
              <a:spLocks noChangeShapeType="1"/>
            </p:cNvSpPr>
            <p:nvPr/>
          </p:nvSpPr>
          <p:spPr bwMode="auto">
            <a:xfrm flipV="1">
              <a:off x="3586" y="2088"/>
              <a:ext cx="0" cy="100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62" name="Line 6"/>
            <p:cNvSpPr>
              <a:spLocks noChangeShapeType="1"/>
            </p:cNvSpPr>
            <p:nvPr/>
          </p:nvSpPr>
          <p:spPr bwMode="auto">
            <a:xfrm>
              <a:off x="3586" y="3097"/>
              <a:ext cx="158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63" name="Line 7"/>
            <p:cNvSpPr>
              <a:spLocks noChangeShapeType="1"/>
            </p:cNvSpPr>
            <p:nvPr/>
          </p:nvSpPr>
          <p:spPr bwMode="auto">
            <a:xfrm flipV="1">
              <a:off x="3586" y="2785"/>
              <a:ext cx="0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64" name="Line 8"/>
            <p:cNvSpPr>
              <a:spLocks noChangeShapeType="1"/>
            </p:cNvSpPr>
            <p:nvPr/>
          </p:nvSpPr>
          <p:spPr bwMode="auto">
            <a:xfrm flipV="1">
              <a:off x="3800" y="2572"/>
              <a:ext cx="0" cy="5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65" name="Line 9"/>
            <p:cNvSpPr>
              <a:spLocks noChangeShapeType="1"/>
            </p:cNvSpPr>
            <p:nvPr/>
          </p:nvSpPr>
          <p:spPr bwMode="auto">
            <a:xfrm flipV="1">
              <a:off x="4014" y="2693"/>
              <a:ext cx="0" cy="4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66" name="Line 10"/>
            <p:cNvSpPr>
              <a:spLocks noChangeShapeType="1"/>
            </p:cNvSpPr>
            <p:nvPr/>
          </p:nvSpPr>
          <p:spPr bwMode="auto">
            <a:xfrm flipV="1">
              <a:off x="4229" y="2330"/>
              <a:ext cx="0" cy="76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67" name="Line 11"/>
            <p:cNvSpPr>
              <a:spLocks noChangeShapeType="1"/>
            </p:cNvSpPr>
            <p:nvPr/>
          </p:nvSpPr>
          <p:spPr bwMode="auto">
            <a:xfrm flipV="1">
              <a:off x="4486" y="2693"/>
              <a:ext cx="0" cy="4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68" name="Line 12"/>
            <p:cNvSpPr>
              <a:spLocks noChangeShapeType="1"/>
            </p:cNvSpPr>
            <p:nvPr/>
          </p:nvSpPr>
          <p:spPr bwMode="auto">
            <a:xfrm>
              <a:off x="4700" y="3097"/>
              <a:ext cx="0" cy="29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69" name="Line 13"/>
            <p:cNvSpPr>
              <a:spLocks noChangeShapeType="1"/>
            </p:cNvSpPr>
            <p:nvPr/>
          </p:nvSpPr>
          <p:spPr bwMode="auto">
            <a:xfrm>
              <a:off x="4914" y="3067"/>
              <a:ext cx="0" cy="1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70" name="Text Box 14"/>
            <p:cNvSpPr txBox="1">
              <a:spLocks noChangeArrowheads="1"/>
            </p:cNvSpPr>
            <p:nvPr/>
          </p:nvSpPr>
          <p:spPr bwMode="auto">
            <a:xfrm>
              <a:off x="3353" y="1898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1" lang="zh-CN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071" name="Text Box 15"/>
            <p:cNvSpPr txBox="1">
              <a:spLocks noChangeArrowheads="1"/>
            </p:cNvSpPr>
            <p:nvPr/>
          </p:nvSpPr>
          <p:spPr bwMode="auto">
            <a:xfrm>
              <a:off x="3491" y="311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5072" name="Text Box 16"/>
            <p:cNvSpPr txBox="1">
              <a:spLocks noChangeArrowheads="1"/>
            </p:cNvSpPr>
            <p:nvPr/>
          </p:nvSpPr>
          <p:spPr bwMode="auto">
            <a:xfrm>
              <a:off x="3748" y="307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5073" name="Text Box 17"/>
            <p:cNvSpPr txBox="1">
              <a:spLocks noChangeArrowheads="1"/>
            </p:cNvSpPr>
            <p:nvPr/>
          </p:nvSpPr>
          <p:spPr bwMode="auto">
            <a:xfrm>
              <a:off x="3963" y="307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5074" name="Text Box 18"/>
            <p:cNvSpPr txBox="1">
              <a:spLocks noChangeArrowheads="1"/>
            </p:cNvSpPr>
            <p:nvPr/>
          </p:nvSpPr>
          <p:spPr bwMode="auto">
            <a:xfrm>
              <a:off x="4177" y="307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5075" name="Text Box 19"/>
            <p:cNvSpPr txBox="1">
              <a:spLocks noChangeArrowheads="1"/>
            </p:cNvSpPr>
            <p:nvPr/>
          </p:nvSpPr>
          <p:spPr bwMode="auto">
            <a:xfrm>
              <a:off x="4391" y="307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5076" name="Text Box 20"/>
            <p:cNvSpPr txBox="1">
              <a:spLocks noChangeArrowheads="1"/>
            </p:cNvSpPr>
            <p:nvPr/>
          </p:nvSpPr>
          <p:spPr bwMode="auto">
            <a:xfrm>
              <a:off x="3329" y="274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45077" name="Text Box 21"/>
            <p:cNvSpPr txBox="1">
              <a:spLocks noChangeArrowheads="1"/>
            </p:cNvSpPr>
            <p:nvPr/>
          </p:nvSpPr>
          <p:spPr bwMode="auto">
            <a:xfrm>
              <a:off x="3706" y="231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45078" name="Text Box 22"/>
            <p:cNvSpPr txBox="1">
              <a:spLocks noChangeArrowheads="1"/>
            </p:cNvSpPr>
            <p:nvPr/>
          </p:nvSpPr>
          <p:spPr bwMode="auto">
            <a:xfrm>
              <a:off x="3920" y="24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5079" name="Text Box 23"/>
            <p:cNvSpPr txBox="1">
              <a:spLocks noChangeArrowheads="1"/>
            </p:cNvSpPr>
            <p:nvPr/>
          </p:nvSpPr>
          <p:spPr bwMode="auto">
            <a:xfrm>
              <a:off x="4134" y="211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45080" name="Text Box 24"/>
            <p:cNvSpPr txBox="1">
              <a:spLocks noChangeArrowheads="1"/>
            </p:cNvSpPr>
            <p:nvPr/>
          </p:nvSpPr>
          <p:spPr bwMode="auto">
            <a:xfrm>
              <a:off x="4434" y="243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5081" name="Text Box 25"/>
            <p:cNvSpPr txBox="1">
              <a:spLocks noChangeArrowheads="1"/>
            </p:cNvSpPr>
            <p:nvPr/>
          </p:nvSpPr>
          <p:spPr bwMode="auto">
            <a:xfrm>
              <a:off x="5154" y="297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45082" name="Line 26"/>
            <p:cNvSpPr>
              <a:spLocks noChangeShapeType="1"/>
            </p:cNvSpPr>
            <p:nvPr/>
          </p:nvSpPr>
          <p:spPr bwMode="auto">
            <a:xfrm>
              <a:off x="1015" y="2019"/>
              <a:ext cx="0" cy="120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3" name="Line 27"/>
            <p:cNvSpPr>
              <a:spLocks noChangeShapeType="1"/>
            </p:cNvSpPr>
            <p:nvPr/>
          </p:nvSpPr>
          <p:spPr bwMode="auto">
            <a:xfrm flipV="1">
              <a:off x="672" y="3107"/>
              <a:ext cx="261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4" name="Freeform 28"/>
            <p:cNvSpPr/>
            <p:nvPr/>
          </p:nvSpPr>
          <p:spPr bwMode="auto">
            <a:xfrm>
              <a:off x="715" y="2099"/>
              <a:ext cx="2386" cy="1520"/>
            </a:xfrm>
            <a:custGeom>
              <a:avLst/>
              <a:gdLst>
                <a:gd name="T0" fmla="*/ 0 w 2673"/>
                <a:gd name="T1" fmla="*/ 33 h 1809"/>
                <a:gd name="T2" fmla="*/ 48 w 2673"/>
                <a:gd name="T3" fmla="*/ 7 h 1809"/>
                <a:gd name="T4" fmla="*/ 69 w 2673"/>
                <a:gd name="T5" fmla="*/ 14 h 1809"/>
                <a:gd name="T6" fmla="*/ 121 w 2673"/>
                <a:gd name="T7" fmla="*/ 3 h 1809"/>
                <a:gd name="T8" fmla="*/ 145 w 2673"/>
                <a:gd name="T9" fmla="*/ 33 h 1809"/>
                <a:gd name="T10" fmla="*/ 162 w 2673"/>
                <a:gd name="T11" fmla="*/ 39 h 1809"/>
                <a:gd name="T12" fmla="*/ 174 w 2673"/>
                <a:gd name="T13" fmla="*/ 35 h 1809"/>
                <a:gd name="T14" fmla="*/ 183 w 2673"/>
                <a:gd name="T15" fmla="*/ 30 h 1809"/>
                <a:gd name="T16" fmla="*/ 191 w 2673"/>
                <a:gd name="T17" fmla="*/ 34 h 1809"/>
                <a:gd name="T18" fmla="*/ 204 w 2673"/>
                <a:gd name="T19" fmla="*/ 32 h 1809"/>
                <a:gd name="T20" fmla="*/ 212 w 2673"/>
                <a:gd name="T21" fmla="*/ 28 h 1809"/>
                <a:gd name="T22" fmla="*/ 219 w 2673"/>
                <a:gd name="T23" fmla="*/ 23 h 1809"/>
                <a:gd name="T24" fmla="*/ 219 w 2673"/>
                <a:gd name="T25" fmla="*/ 21 h 1809"/>
                <a:gd name="T26" fmla="*/ 217 w 2673"/>
                <a:gd name="T27" fmla="*/ 23 h 180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673" h="1809">
                  <a:moveTo>
                    <a:pt x="0" y="1528"/>
                  </a:moveTo>
                  <a:cubicBezTo>
                    <a:pt x="97" y="1323"/>
                    <a:pt x="446" y="435"/>
                    <a:pt x="584" y="295"/>
                  </a:cubicBezTo>
                  <a:cubicBezTo>
                    <a:pt x="722" y="155"/>
                    <a:pt x="678" y="713"/>
                    <a:pt x="827" y="686"/>
                  </a:cubicBezTo>
                  <a:cubicBezTo>
                    <a:pt x="976" y="659"/>
                    <a:pt x="1319" y="0"/>
                    <a:pt x="1476" y="134"/>
                  </a:cubicBezTo>
                  <a:cubicBezTo>
                    <a:pt x="1633" y="268"/>
                    <a:pt x="1684" y="1218"/>
                    <a:pt x="1768" y="1493"/>
                  </a:cubicBezTo>
                  <a:cubicBezTo>
                    <a:pt x="1852" y="1768"/>
                    <a:pt x="1921" y="1761"/>
                    <a:pt x="1978" y="1785"/>
                  </a:cubicBezTo>
                  <a:cubicBezTo>
                    <a:pt x="2035" y="1809"/>
                    <a:pt x="2065" y="1704"/>
                    <a:pt x="2108" y="1639"/>
                  </a:cubicBezTo>
                  <a:cubicBezTo>
                    <a:pt x="2151" y="1574"/>
                    <a:pt x="2203" y="1401"/>
                    <a:pt x="2238" y="1396"/>
                  </a:cubicBezTo>
                  <a:cubicBezTo>
                    <a:pt x="2273" y="1391"/>
                    <a:pt x="2276" y="1596"/>
                    <a:pt x="2319" y="1607"/>
                  </a:cubicBezTo>
                  <a:cubicBezTo>
                    <a:pt x="2362" y="1618"/>
                    <a:pt x="2454" y="1515"/>
                    <a:pt x="2497" y="1461"/>
                  </a:cubicBezTo>
                  <a:cubicBezTo>
                    <a:pt x="2540" y="1407"/>
                    <a:pt x="2552" y="1352"/>
                    <a:pt x="2579" y="1282"/>
                  </a:cubicBezTo>
                  <a:cubicBezTo>
                    <a:pt x="2606" y="1212"/>
                    <a:pt x="2647" y="1085"/>
                    <a:pt x="2660" y="1039"/>
                  </a:cubicBezTo>
                  <a:cubicBezTo>
                    <a:pt x="2673" y="993"/>
                    <a:pt x="2663" y="1007"/>
                    <a:pt x="2660" y="1007"/>
                  </a:cubicBezTo>
                  <a:cubicBezTo>
                    <a:pt x="2657" y="1007"/>
                    <a:pt x="2647" y="1032"/>
                    <a:pt x="2643" y="1039"/>
                  </a:cubicBezTo>
                </a:path>
              </a:pathLst>
            </a:custGeom>
            <a:noFill/>
            <a:ln w="28575" cmpd="sng">
              <a:solidFill>
                <a:srgbClr val="3333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5" name="Line 29"/>
            <p:cNvSpPr>
              <a:spLocks noChangeShapeType="1"/>
            </p:cNvSpPr>
            <p:nvPr/>
          </p:nvSpPr>
          <p:spPr bwMode="auto">
            <a:xfrm>
              <a:off x="1058" y="2624"/>
              <a:ext cx="0" cy="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6" name="Line 30"/>
            <p:cNvSpPr>
              <a:spLocks noChangeShapeType="1"/>
            </p:cNvSpPr>
            <p:nvPr/>
          </p:nvSpPr>
          <p:spPr bwMode="auto">
            <a:xfrm>
              <a:off x="1058" y="2704"/>
              <a:ext cx="0" cy="40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7" name="Line 31"/>
            <p:cNvSpPr>
              <a:spLocks noChangeShapeType="1"/>
            </p:cNvSpPr>
            <p:nvPr/>
          </p:nvSpPr>
          <p:spPr bwMode="auto">
            <a:xfrm>
              <a:off x="1315" y="2422"/>
              <a:ext cx="0" cy="68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8" name="Line 32"/>
            <p:cNvSpPr>
              <a:spLocks noChangeShapeType="1"/>
            </p:cNvSpPr>
            <p:nvPr/>
          </p:nvSpPr>
          <p:spPr bwMode="auto">
            <a:xfrm>
              <a:off x="1358" y="2583"/>
              <a:ext cx="0" cy="5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89" name="Line 33"/>
            <p:cNvSpPr>
              <a:spLocks noChangeShapeType="1"/>
            </p:cNvSpPr>
            <p:nvPr/>
          </p:nvSpPr>
          <p:spPr bwMode="auto">
            <a:xfrm>
              <a:off x="1572" y="2543"/>
              <a:ext cx="0" cy="56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0" name="Line 34"/>
            <p:cNvSpPr>
              <a:spLocks noChangeShapeType="1"/>
            </p:cNvSpPr>
            <p:nvPr/>
          </p:nvSpPr>
          <p:spPr bwMode="auto">
            <a:xfrm>
              <a:off x="1615" y="2543"/>
              <a:ext cx="0" cy="6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1" name="Line 35"/>
            <p:cNvSpPr>
              <a:spLocks noChangeShapeType="1"/>
            </p:cNvSpPr>
            <p:nvPr/>
          </p:nvSpPr>
          <p:spPr bwMode="auto">
            <a:xfrm>
              <a:off x="1829" y="2261"/>
              <a:ext cx="0" cy="84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2" name="Line 36"/>
            <p:cNvSpPr>
              <a:spLocks noChangeShapeType="1"/>
            </p:cNvSpPr>
            <p:nvPr/>
          </p:nvSpPr>
          <p:spPr bwMode="auto">
            <a:xfrm>
              <a:off x="1872" y="2220"/>
              <a:ext cx="0" cy="8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3" name="Line 37"/>
            <p:cNvSpPr>
              <a:spLocks noChangeShapeType="1"/>
            </p:cNvSpPr>
            <p:nvPr/>
          </p:nvSpPr>
          <p:spPr bwMode="auto">
            <a:xfrm flipH="1">
              <a:off x="2129" y="2543"/>
              <a:ext cx="0" cy="56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4" name="Line 38"/>
            <p:cNvSpPr>
              <a:spLocks noChangeShapeType="1"/>
            </p:cNvSpPr>
            <p:nvPr/>
          </p:nvSpPr>
          <p:spPr bwMode="auto">
            <a:xfrm flipV="1">
              <a:off x="2172" y="2704"/>
              <a:ext cx="0" cy="40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5" name="Line 39"/>
            <p:cNvSpPr>
              <a:spLocks noChangeShapeType="1"/>
            </p:cNvSpPr>
            <p:nvPr/>
          </p:nvSpPr>
          <p:spPr bwMode="auto">
            <a:xfrm>
              <a:off x="2386" y="3107"/>
              <a:ext cx="0" cy="4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6" name="Line 40"/>
            <p:cNvSpPr>
              <a:spLocks noChangeShapeType="1"/>
            </p:cNvSpPr>
            <p:nvPr/>
          </p:nvSpPr>
          <p:spPr bwMode="auto">
            <a:xfrm>
              <a:off x="2429" y="3107"/>
              <a:ext cx="0" cy="48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7" name="Line 41"/>
            <p:cNvSpPr>
              <a:spLocks noChangeShapeType="1"/>
            </p:cNvSpPr>
            <p:nvPr/>
          </p:nvSpPr>
          <p:spPr bwMode="auto">
            <a:xfrm>
              <a:off x="2686" y="3107"/>
              <a:ext cx="0" cy="1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8" name="Line 42"/>
            <p:cNvSpPr>
              <a:spLocks noChangeShapeType="1"/>
            </p:cNvSpPr>
            <p:nvPr/>
          </p:nvSpPr>
          <p:spPr bwMode="auto">
            <a:xfrm>
              <a:off x="2729" y="3107"/>
              <a:ext cx="0" cy="1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099" name="Text Box 43"/>
            <p:cNvSpPr txBox="1">
              <a:spLocks noChangeArrowheads="1"/>
            </p:cNvSpPr>
            <p:nvPr/>
          </p:nvSpPr>
          <p:spPr bwMode="auto">
            <a:xfrm>
              <a:off x="1185" y="31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5100" name="Text Box 44"/>
            <p:cNvSpPr txBox="1">
              <a:spLocks noChangeArrowheads="1"/>
            </p:cNvSpPr>
            <p:nvPr/>
          </p:nvSpPr>
          <p:spPr bwMode="auto">
            <a:xfrm>
              <a:off x="1443" y="3107"/>
              <a:ext cx="3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2T</a:t>
              </a:r>
            </a:p>
          </p:txBody>
        </p:sp>
        <p:pic>
          <p:nvPicPr>
            <p:cNvPr id="45101" name="图片 9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" y="1776"/>
              <a:ext cx="468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5102" name="图片 9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" y="1829"/>
              <a:ext cx="478" cy="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5103" name="图片 9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" y="3107"/>
              <a:ext cx="136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5104" name="Text Box 48"/>
            <p:cNvSpPr txBox="1">
              <a:spLocks noChangeArrowheads="1"/>
            </p:cNvSpPr>
            <p:nvPr/>
          </p:nvSpPr>
          <p:spPr bwMode="auto">
            <a:xfrm>
              <a:off x="4871" y="3107"/>
              <a:ext cx="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/>
        </p:nvSpPr>
        <p:spPr bwMode="auto">
          <a:xfrm>
            <a:off x="446088" y="573088"/>
            <a:ext cx="7772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000" tIns="46038" rIns="72000" bIns="46038">
            <a:spAutoFit/>
          </a:bodyPr>
          <a:lstStyle>
            <a:lvl1pPr marL="190500" indent="-1905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3810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811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Font typeface="Wingdings" panose="05000000000000000000" pitchFamily="2" charset="2"/>
              <a:buNone/>
            </a:pPr>
            <a:r>
              <a:rPr kumimoji="1" lang="zh-CN" altLang="zh-CN" sz="2800" b="1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数字信号处理器：</a:t>
            </a:r>
          </a:p>
        </p:txBody>
      </p:sp>
      <p:pic>
        <p:nvPicPr>
          <p:cNvPr id="46083" name="图片 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38" y="481013"/>
            <a:ext cx="27527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4" name="Rectangle 2"/>
          <p:cNvSpPr>
            <a:spLocks noGrp="1" noChangeArrowheads="1"/>
          </p:cNvSpPr>
          <p:nvPr/>
        </p:nvSpPr>
        <p:spPr bwMode="auto">
          <a:xfrm>
            <a:off x="469900" y="1384300"/>
            <a:ext cx="7772400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000" tIns="46038" rIns="72000" bIns="46038">
            <a:spAutoFit/>
          </a:bodyPr>
          <a:lstStyle>
            <a:lvl1pPr marL="190500" indent="-1905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3810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811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Font typeface="Wingdings" panose="05000000000000000000" pitchFamily="2" charset="2"/>
              <a:buNone/>
            </a:pPr>
            <a:r>
              <a:rPr kumimoji="1" lang="en-US" altLang="zh-CN" sz="2800" b="1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D/A</a:t>
            </a:r>
            <a:r>
              <a:rPr kumimoji="1" lang="zh-CN" altLang="en-US" sz="2800" b="1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变换器：</a:t>
            </a:r>
            <a:r>
              <a:rPr kumimoji="1" lang="zh-CN" altLang="en-US" sz="28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数字信号变模拟信号</a:t>
            </a:r>
          </a:p>
          <a:p>
            <a:pPr lvl="1"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Font typeface="Wingdings" panose="05000000000000000000" pitchFamily="2" charset="2"/>
              <a:buNone/>
            </a:pPr>
            <a:r>
              <a:rPr kumimoji="1" lang="zh-CN" altLang="en-US" sz="2800" b="1">
                <a:solidFill>
                  <a:srgbClr val="3333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模拟滤波器：</a:t>
            </a:r>
            <a:r>
              <a:rPr kumimoji="1" lang="zh-CN" altLang="en-US" sz="28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滤除高频分量，起平滑作用</a:t>
            </a:r>
          </a:p>
        </p:txBody>
      </p:sp>
      <p:grpSp>
        <p:nvGrpSpPr>
          <p:cNvPr id="46085" name="Group 31"/>
          <p:cNvGrpSpPr/>
          <p:nvPr/>
        </p:nvGrpSpPr>
        <p:grpSpPr bwMode="auto">
          <a:xfrm>
            <a:off x="920750" y="3062288"/>
            <a:ext cx="7616825" cy="2416175"/>
            <a:chOff x="823" y="1869"/>
            <a:chExt cx="4798" cy="1522"/>
          </a:xfrm>
        </p:grpSpPr>
        <p:grpSp>
          <p:nvGrpSpPr>
            <p:cNvPr id="46086" name="Group 3"/>
            <p:cNvGrpSpPr/>
            <p:nvPr/>
          </p:nvGrpSpPr>
          <p:grpSpPr bwMode="auto">
            <a:xfrm>
              <a:off x="823" y="1869"/>
              <a:ext cx="2084" cy="1520"/>
              <a:chOff x="748" y="1360"/>
              <a:chExt cx="2084" cy="1520"/>
            </a:xfrm>
          </p:grpSpPr>
          <p:sp>
            <p:nvSpPr>
              <p:cNvPr id="46094" name="Line 4"/>
              <p:cNvSpPr>
                <a:spLocks noChangeShapeType="1"/>
              </p:cNvSpPr>
              <p:nvPr/>
            </p:nvSpPr>
            <p:spPr bwMode="auto">
              <a:xfrm>
                <a:off x="864" y="2544"/>
                <a:ext cx="19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095" name="Line 5"/>
              <p:cNvSpPr>
                <a:spLocks noChangeShapeType="1"/>
              </p:cNvSpPr>
              <p:nvPr/>
            </p:nvSpPr>
            <p:spPr bwMode="auto">
              <a:xfrm flipV="1">
                <a:off x="864" y="1584"/>
                <a:ext cx="0" cy="96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096" name="Line 6"/>
              <p:cNvSpPr>
                <a:spLocks noChangeShapeType="1"/>
              </p:cNvSpPr>
              <p:nvPr/>
            </p:nvSpPr>
            <p:spPr bwMode="auto">
              <a:xfrm>
                <a:off x="864" y="230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097" name="Line 7"/>
              <p:cNvSpPr>
                <a:spLocks noChangeShapeType="1"/>
              </p:cNvSpPr>
              <p:nvPr/>
            </p:nvSpPr>
            <p:spPr bwMode="auto">
              <a:xfrm flipV="1">
                <a:off x="1104" y="2064"/>
                <a:ext cx="0" cy="24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098" name="Line 8"/>
              <p:cNvSpPr>
                <a:spLocks noChangeShapeType="1"/>
              </p:cNvSpPr>
              <p:nvPr/>
            </p:nvSpPr>
            <p:spPr bwMode="auto">
              <a:xfrm>
                <a:off x="1104" y="2064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099" name="Line 9"/>
              <p:cNvSpPr>
                <a:spLocks noChangeShapeType="1"/>
              </p:cNvSpPr>
              <p:nvPr/>
            </p:nvSpPr>
            <p:spPr bwMode="auto">
              <a:xfrm flipH="1" flipV="1">
                <a:off x="1392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00" name="Line 10"/>
              <p:cNvSpPr>
                <a:spLocks noChangeShapeType="1"/>
              </p:cNvSpPr>
              <p:nvPr/>
            </p:nvSpPr>
            <p:spPr bwMode="auto">
              <a:xfrm>
                <a:off x="1392" y="1872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01" name="Line 11"/>
              <p:cNvSpPr>
                <a:spLocks noChangeShapeType="1"/>
              </p:cNvSpPr>
              <p:nvPr/>
            </p:nvSpPr>
            <p:spPr bwMode="auto">
              <a:xfrm>
                <a:off x="1680" y="1872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02" name="Line 12"/>
              <p:cNvSpPr>
                <a:spLocks noChangeShapeType="1"/>
              </p:cNvSpPr>
              <p:nvPr/>
            </p:nvSpPr>
            <p:spPr bwMode="auto">
              <a:xfrm>
                <a:off x="1680" y="206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03" name="Line 13"/>
              <p:cNvSpPr>
                <a:spLocks noChangeShapeType="1"/>
              </p:cNvSpPr>
              <p:nvPr/>
            </p:nvSpPr>
            <p:spPr bwMode="auto">
              <a:xfrm>
                <a:off x="1920" y="2064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04" name="Line 14"/>
              <p:cNvSpPr>
                <a:spLocks noChangeShapeType="1"/>
              </p:cNvSpPr>
              <p:nvPr/>
            </p:nvSpPr>
            <p:spPr bwMode="auto">
              <a:xfrm>
                <a:off x="1920" y="2208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05" name="Line 15"/>
              <p:cNvSpPr>
                <a:spLocks noChangeShapeType="1"/>
              </p:cNvSpPr>
              <p:nvPr/>
            </p:nvSpPr>
            <p:spPr bwMode="auto">
              <a:xfrm>
                <a:off x="2160" y="2208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06" name="Line 16"/>
              <p:cNvSpPr>
                <a:spLocks noChangeShapeType="1"/>
              </p:cNvSpPr>
              <p:nvPr/>
            </p:nvSpPr>
            <p:spPr bwMode="auto">
              <a:xfrm>
                <a:off x="2160" y="2736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07" name="Line 17"/>
              <p:cNvSpPr>
                <a:spLocks noChangeShapeType="1"/>
              </p:cNvSpPr>
              <p:nvPr/>
            </p:nvSpPr>
            <p:spPr bwMode="auto">
              <a:xfrm>
                <a:off x="2496" y="2736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08" name="Line 18"/>
              <p:cNvSpPr>
                <a:spLocks noChangeShapeType="1"/>
              </p:cNvSpPr>
              <p:nvPr/>
            </p:nvSpPr>
            <p:spPr bwMode="auto">
              <a:xfrm>
                <a:off x="2496" y="2880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09" name="Line 19"/>
              <p:cNvSpPr>
                <a:spLocks noChangeShapeType="1"/>
              </p:cNvSpPr>
              <p:nvPr/>
            </p:nvSpPr>
            <p:spPr bwMode="auto">
              <a:xfrm>
                <a:off x="1104" y="2304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10" name="Line 20"/>
              <p:cNvSpPr>
                <a:spLocks noChangeShapeType="1"/>
              </p:cNvSpPr>
              <p:nvPr/>
            </p:nvSpPr>
            <p:spPr bwMode="auto">
              <a:xfrm>
                <a:off x="1392" y="2064"/>
                <a:ext cx="0" cy="48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11" name="Text Box 21"/>
              <p:cNvSpPr txBox="1">
                <a:spLocks noChangeArrowheads="1"/>
              </p:cNvSpPr>
              <p:nvPr/>
            </p:nvSpPr>
            <p:spPr bwMode="auto">
              <a:xfrm>
                <a:off x="748" y="252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514350" indent="-1714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857250" indent="-1714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200150" indent="-1714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1543050" indent="-1714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000250" indent="-17145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457450" indent="-17145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2914650" indent="-17145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371850" indent="-17145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46112" name="Text Box 22"/>
              <p:cNvSpPr txBox="1">
                <a:spLocks noChangeArrowheads="1"/>
              </p:cNvSpPr>
              <p:nvPr/>
            </p:nvSpPr>
            <p:spPr bwMode="auto">
              <a:xfrm>
                <a:off x="864" y="1360"/>
                <a:ext cx="427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514350" indent="-1714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857250" indent="-1714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200150" indent="-1714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1543050" indent="-1714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000250" indent="-17145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457450" indent="-17145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2914650" indent="-17145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371850" indent="-17145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  <a:r>
                  <a:rPr kumimoji="1"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kumimoji="1" lang="en-US" altLang="zh-CN" sz="2800" i="1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kumimoji="1"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</a:p>
            </p:txBody>
          </p:sp>
        </p:grpSp>
        <p:grpSp>
          <p:nvGrpSpPr>
            <p:cNvPr id="46087" name="Group 23"/>
            <p:cNvGrpSpPr/>
            <p:nvPr/>
          </p:nvGrpSpPr>
          <p:grpSpPr bwMode="auto">
            <a:xfrm>
              <a:off x="3560" y="2191"/>
              <a:ext cx="1776" cy="1200"/>
              <a:chOff x="3600" y="1488"/>
              <a:chExt cx="1776" cy="1200"/>
            </a:xfrm>
          </p:grpSpPr>
          <p:sp>
            <p:nvSpPr>
              <p:cNvPr id="46090" name="Line 24"/>
              <p:cNvSpPr>
                <a:spLocks noChangeShapeType="1"/>
              </p:cNvSpPr>
              <p:nvPr/>
            </p:nvSpPr>
            <p:spPr bwMode="auto">
              <a:xfrm>
                <a:off x="3600" y="1488"/>
                <a:ext cx="0" cy="12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091" name="Line 25"/>
              <p:cNvSpPr>
                <a:spLocks noChangeShapeType="1"/>
              </p:cNvSpPr>
              <p:nvPr/>
            </p:nvSpPr>
            <p:spPr bwMode="auto">
              <a:xfrm>
                <a:off x="3600" y="2352"/>
                <a:ext cx="177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092" name="Freeform 26"/>
              <p:cNvSpPr/>
              <p:nvPr/>
            </p:nvSpPr>
            <p:spPr bwMode="auto">
              <a:xfrm>
                <a:off x="3600" y="1584"/>
                <a:ext cx="1488" cy="1104"/>
              </a:xfrm>
              <a:custGeom>
                <a:avLst/>
                <a:gdLst>
                  <a:gd name="T0" fmla="*/ 0 w 1008"/>
                  <a:gd name="T1" fmla="*/ 665 h 1096"/>
                  <a:gd name="T2" fmla="*/ 2022310 w 1008"/>
                  <a:gd name="T3" fmla="*/ 110 h 1096"/>
                  <a:gd name="T4" fmla="*/ 5304568 w 1008"/>
                  <a:gd name="T5" fmla="*/ 1285 h 10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8" h="1096">
                    <a:moveTo>
                      <a:pt x="0" y="568"/>
                    </a:moveTo>
                    <a:cubicBezTo>
                      <a:pt x="108" y="284"/>
                      <a:pt x="216" y="0"/>
                      <a:pt x="384" y="88"/>
                    </a:cubicBezTo>
                    <a:cubicBezTo>
                      <a:pt x="552" y="176"/>
                      <a:pt x="856" y="960"/>
                      <a:pt x="1008" y="1096"/>
                    </a:cubicBez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46093" name="图片 8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8" y="1788"/>
                <a:ext cx="384" cy="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46088" name="Text Box 29"/>
            <p:cNvSpPr txBox="1">
              <a:spLocks noChangeArrowheads="1"/>
            </p:cNvSpPr>
            <p:nvPr/>
          </p:nvSpPr>
          <p:spPr bwMode="auto">
            <a:xfrm>
              <a:off x="2816" y="3009"/>
              <a:ext cx="4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2000" tIns="46038" rIns="72000" bIns="46038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15000"/>
                </a:spcAft>
                <a:buClr>
                  <a:srgbClr val="FF00FF"/>
                </a:buClr>
                <a:buSzPct val="80000"/>
                <a:buFont typeface="Wingdings" panose="05000000000000000000" pitchFamily="2" charset="2"/>
                <a:buNone/>
              </a:pPr>
              <a:r>
                <a:rPr kumimoji="1" lang="en-US" altLang="zh-CN" sz="2800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6089" name="Text Box 30"/>
            <p:cNvSpPr txBox="1">
              <a:spLocks noChangeArrowheads="1"/>
            </p:cNvSpPr>
            <p:nvPr/>
          </p:nvSpPr>
          <p:spPr bwMode="auto">
            <a:xfrm>
              <a:off x="5219" y="3007"/>
              <a:ext cx="4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2000" tIns="46038" rIns="72000" bIns="46038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15000"/>
                </a:spcAft>
                <a:buClr>
                  <a:srgbClr val="FF00FF"/>
                </a:buClr>
                <a:buSzPct val="80000"/>
                <a:buFont typeface="Wingdings" panose="05000000000000000000" pitchFamily="2" charset="2"/>
                <a:buNone/>
              </a:pPr>
              <a:r>
                <a:rPr kumimoji="1" lang="en-US" altLang="zh-CN" sz="2800" b="1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4"/>
          <p:cNvSpPr>
            <a:spLocks noChangeArrowheads="1"/>
          </p:cNvSpPr>
          <p:nvPr/>
        </p:nvSpPr>
        <p:spPr bwMode="auto">
          <a:xfrm>
            <a:off x="179388" y="188913"/>
            <a:ext cx="8497887" cy="655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320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1_1:</a:t>
            </a:r>
          </a:p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clear all; close all; clc;</a:t>
            </a:r>
          </a:p>
          <a:p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Tsgl = 6; % 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信号长度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dt=0.001;t=0:dt:Tsgl;  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建立连续自变量向量</a:t>
            </a:r>
          </a:p>
          <a:p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xa=sqrt(t)+cos(t);   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原始的连续时间信号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xa(t)</a:t>
            </a:r>
          </a:p>
          <a:p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T=0.5;n=0:Tsgl/T;  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% T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为采样周期，建立离散自变量向量</a:t>
            </a:r>
          </a:p>
          <a:p>
            <a:r>
              <a:rPr lang="en-US" altLang="zh-CN" sz="2400" b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x=sqrt(n*T)+cos(n*T); 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采样周期为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的离散时间信号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x(n)</a:t>
            </a:r>
          </a:p>
          <a:p>
            <a:r>
              <a:rPr lang="en-US" altLang="zh-CN" sz="2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deltax=0.5;      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% deltax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的量化单位</a:t>
            </a:r>
          </a:p>
          <a:p>
            <a:r>
              <a:rPr lang="en-US" altLang="zh-CN" sz="2400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xq=round(x/deltax)* deltax;	    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舍入量化后的数字信号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xq</a:t>
            </a:r>
          </a:p>
          <a:p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% Output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subplot(1,2,1), hold on, grid on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plot(t,xa,':'),	 %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画出连续时间信号曲线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plot(n*T,x,'o')       %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画出离散时间信号曲线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stem(n*T,xq,'*')	 %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画出画出数字信号曲线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legend('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连续信号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xa','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离散时间信号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x','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数字信号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xq')   %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画出图例标注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subplot(1,2,2)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stairs(n*T,xq), grid on    %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画出数字信号采样保持后恢复的连续信号曲线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legend('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将数字信号采样保持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')    %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画出图例标注</a:t>
            </a:r>
          </a:p>
          <a:p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set(gcf,'color','w')     % </a:t>
            </a:r>
            <a:r>
              <a:rPr lang="zh-C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将图的背景色置为白色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1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1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1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1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1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71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1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1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1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1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10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10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图片 1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4813"/>
            <a:ext cx="8280400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539750" y="2420938"/>
            <a:ext cx="7886700" cy="1325562"/>
          </a:xfrm>
        </p:spPr>
        <p:txBody>
          <a:bodyPr/>
          <a:lstStyle/>
          <a:p>
            <a:pPr algn="ctr" eaLnBrk="1" hangingPunct="1"/>
            <a:r>
              <a:rPr lang="en-US" altLang="zh-CN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1.4</a:t>
            </a:r>
            <a:r>
              <a:rPr lang="zh-CN" altLang="en-US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r>
              <a:rPr lang="zh-CN" altLang="en-US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的典型应用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33375"/>
            <a:ext cx="7886700" cy="830263"/>
          </a:xfrm>
        </p:spPr>
        <p:txBody>
          <a:bodyPr/>
          <a:lstStyle/>
          <a:p>
            <a:pPr algn="ctr" eaLnBrk="1" hangingPunct="1"/>
            <a:r>
              <a:rPr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课程内容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idx="1"/>
          </p:nvPr>
        </p:nvSpPr>
        <p:spPr>
          <a:xfrm>
            <a:off x="658813" y="1268413"/>
            <a:ext cx="7826375" cy="5473700"/>
          </a:xfrm>
          <a:ln>
            <a:miter lim="800000"/>
          </a:ln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数字信号处理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继</a:t>
            </a:r>
            <a:r>
              <a:rPr lang="zh-CN" altLang="en-US" sz="28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信号与系统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又一门</a:t>
            </a:r>
            <a:r>
              <a:rPr lang="zh-CN" altLang="en-US" sz="2800" dirty="0">
                <a:solidFill>
                  <a:srgbClr val="FF006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重要的</a:t>
            </a:r>
            <a:r>
              <a:rPr lang="zh-CN" altLang="en-US" sz="2800" dirty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专业基础课</a:t>
            </a:r>
            <a:r>
              <a:rPr lang="zh-CN" altLang="en-US" sz="2800" dirty="0">
                <a:solidFill>
                  <a:srgbClr val="CC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800" dirty="0">
              <a:solidFill>
                <a:srgbClr val="CC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2800" dirty="0">
              <a:solidFill>
                <a:srgbClr val="CC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本课程主要研究内容：数字信号分析与处理中的</a:t>
            </a:r>
            <a:r>
              <a:rPr lang="zh-CN" altLang="en-US" sz="32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基本理论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en-US" sz="3200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算法原理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离散时间信号的傅里叶变换（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DTFT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离散傅里叶变换（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DFT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快速傅里叶变换（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FFT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数字系统的基本网络结构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数字滤波器及其设计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395288" y="260350"/>
            <a:ext cx="7620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kumimoji="1" lang="en-US" altLang="zh-CN" sz="4000" b="1"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涉及的领域：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15925" y="1009650"/>
            <a:ext cx="8540750" cy="5732463"/>
          </a:xfrm>
        </p:spPr>
        <p:txBody>
          <a:bodyPr rtlCol="0">
            <a:normAutofit/>
          </a:bodyPr>
          <a:lstStyle/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汽车电子：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动力传动系统的综合控制（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PCM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）、制动防抱死控制系统（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ABS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）、牵引力控制系统（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TCS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）、驱动防滑控制系统（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ASR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）、车载音响、分析检修等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智能驾驶：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汽车自动驾驶、智能驾驶的环境感知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工业应用：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高速数据采集与生成、数字仪器、数字控制、智能仪器、机器人等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能源：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智能电网、照明控制、石油和天然气探测等领域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视频和影像：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图像处理、模式识别、安防监控等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通信与电信：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组网、物联网、语音通信、有线和无线通信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消费电子：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数字智能家电、个人媒体终端、数码产品、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VR/AR</a:t>
            </a: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智慧医疗：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助听器、呼吸机、超声波设备、病患监控、磁共振成像、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CT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扫描仪、便携式诊断仪器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Clr>
                <a:schemeClr val="accent5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军工：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航空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航天，声呐、雷达等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eaLnBrk="1" hangingPunct="1">
              <a:buClr>
                <a:schemeClr val="accent5"/>
              </a:buClr>
              <a:buFont typeface="Arial" panose="020B0604020202020204" pitchFamily="34" charset="0"/>
              <a:buNone/>
              <a:defRPr/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557338"/>
            <a:ext cx="630555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395288" y="260350"/>
            <a:ext cx="7620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汽车电子</a:t>
            </a:r>
            <a:endParaRPr kumimoji="1" lang="en-US" altLang="zh-CN" sz="4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c.hiphotos.baidu.com/baike/c0%3Dbaike80%2C5%2C5%2C80%2C26/sign=61b1409714ce36d3b6098b625b9a51e2/9e3df8dcd100baa1f715fbf64610b912c8fc2e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000125"/>
            <a:ext cx="473392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4"/>
          <p:cNvSpPr>
            <a:spLocks noChangeArrowheads="1"/>
          </p:cNvSpPr>
          <p:nvPr/>
        </p:nvSpPr>
        <p:spPr bwMode="auto">
          <a:xfrm>
            <a:off x="395288" y="260350"/>
            <a:ext cx="85693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物联网（</a:t>
            </a:r>
            <a:r>
              <a:rPr kumimoji="1" lang="en-US" altLang="zh-CN" sz="4000" b="1">
                <a:latin typeface="楷体" panose="02010609060101010101" pitchFamily="49" charset="-122"/>
                <a:ea typeface="楷体" panose="02010609060101010101" pitchFamily="49" charset="-122"/>
              </a:rPr>
              <a:t>loT</a:t>
            </a: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kumimoji="1" lang="en-US" altLang="zh-CN" sz="4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2228" name="Picture 5" descr="http://e.hiphotos.baidu.com/baike/c0%3Dbaike80%2C5%2C5%2C80%2C26/sign=7c113023fbf2b211f0238d1cabe90e5d/fd039245d688d43febbdc7a27d1ed21b0ef43b4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141663"/>
            <a:ext cx="3802063" cy="36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矩形 2"/>
          <p:cNvSpPr>
            <a:spLocks noChangeArrowheads="1"/>
          </p:cNvSpPr>
          <p:nvPr/>
        </p:nvSpPr>
        <p:spPr bwMode="auto">
          <a:xfrm>
            <a:off x="422275" y="4749800"/>
            <a:ext cx="41052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136EC2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4"/>
              </a:rPr>
              <a:t>车联网</a:t>
            </a:r>
            <a:r>
              <a:rPr lang="zh-CN" altLang="en-US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系统，是指通过在车辆仪表台安装车载终端设备，实现对车辆所有工作情况和静、动态信息的采集、存储并发送。车联网系统一般具有实时实景功能，利用移动网络实现人车交互。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230" name="矩形 3"/>
          <p:cNvSpPr>
            <a:spLocks noChangeArrowheads="1"/>
          </p:cNvSpPr>
          <p:nvPr/>
        </p:nvSpPr>
        <p:spPr bwMode="auto">
          <a:xfrm>
            <a:off x="4856163" y="833438"/>
            <a:ext cx="41084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5"/>
              </a:rPr>
              <a:t>物联网</a:t>
            </a:r>
            <a:r>
              <a:rPr lang="zh-CN" altLang="en-US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是新一代信息技术的重要组成部分，也是“信息化”时代的重要发展阶段。其英文名称是：“</a:t>
            </a:r>
            <a:r>
              <a:rPr lang="en-US" altLang="zh-CN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Internet of things</a:t>
            </a:r>
            <a:r>
              <a:rPr lang="zh-CN" altLang="en-US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lang="en-US" altLang="zh-CN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IoT</a:t>
            </a:r>
            <a:r>
              <a:rPr lang="zh-CN" altLang="en-US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）”。物联网通过智能感知、识别技术与普适计算等通信感知技术，广泛应用于网络的融合中，也因此被称为继计算机、互联网之后世界</a:t>
            </a:r>
            <a:r>
              <a:rPr lang="zh-CN" altLang="en-US">
                <a:solidFill>
                  <a:srgbClr val="136EC2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6"/>
              </a:rPr>
              <a:t>信息产业</a:t>
            </a:r>
            <a:r>
              <a:rPr lang="zh-CN" altLang="en-US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发展的</a:t>
            </a:r>
            <a:r>
              <a:rPr lang="zh-CN" altLang="en-US">
                <a:solidFill>
                  <a:srgbClr val="136EC2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7"/>
              </a:rPr>
              <a:t>第三次浪潮</a:t>
            </a:r>
            <a:r>
              <a:rPr lang="zh-CN" altLang="en-US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ChangeArrowheads="1"/>
          </p:cNvSpPr>
          <p:nvPr/>
        </p:nvSpPr>
        <p:spPr bwMode="auto">
          <a:xfrm>
            <a:off x="395288" y="260350"/>
            <a:ext cx="7620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智能驾驶</a:t>
            </a:r>
            <a:endParaRPr kumimoji="1" lang="en-US" altLang="zh-CN" sz="4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3251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832225"/>
            <a:ext cx="3851275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3833813"/>
            <a:ext cx="3851275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009650"/>
            <a:ext cx="3578225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文本框 4"/>
          <p:cNvSpPr txBox="1">
            <a:spLocks noChangeArrowheads="1"/>
          </p:cNvSpPr>
          <p:nvPr/>
        </p:nvSpPr>
        <p:spPr bwMode="auto">
          <a:xfrm>
            <a:off x="611188" y="1166813"/>
            <a:ext cx="3744912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环境感知：图像处理</a:t>
            </a:r>
            <a:endParaRPr lang="en-US" altLang="zh-CN" sz="28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视觉传感器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毫米波雷达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激光雷达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超声波传感器</a:t>
            </a:r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红外传感器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4000500"/>
            <a:ext cx="3611562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4067175"/>
            <a:ext cx="3533775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76" name="Group 8"/>
          <p:cNvGrpSpPr/>
          <p:nvPr/>
        </p:nvGrpSpPr>
        <p:grpSpPr bwMode="auto">
          <a:xfrm>
            <a:off x="3924300" y="4503738"/>
            <a:ext cx="1308100" cy="1203325"/>
            <a:chOff x="2559" y="2128"/>
            <a:chExt cx="824" cy="758"/>
          </a:xfrm>
        </p:grpSpPr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>
              <a:off x="2695" y="2550"/>
              <a:ext cx="544" cy="336"/>
            </a:xfrm>
            <a:prstGeom prst="rightArrow">
              <a:avLst>
                <a:gd name="adj1" fmla="val 50000"/>
                <a:gd name="adj2" fmla="val 37466"/>
              </a:avLst>
            </a:prstGeom>
            <a:solidFill>
              <a:schemeClr val="accent1"/>
            </a:solidFill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4281" name="Rectangle 7"/>
            <p:cNvSpPr>
              <a:spLocks noChangeArrowheads="1"/>
            </p:cNvSpPr>
            <p:nvPr/>
          </p:nvSpPr>
          <p:spPr bwMode="auto">
            <a:xfrm>
              <a:off x="2559" y="2128"/>
              <a:ext cx="824" cy="269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9900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Clr>
                  <a:schemeClr val="folHlink"/>
                </a:buClr>
                <a:buFontTx/>
                <a:buNone/>
              </a:pPr>
              <a:r>
                <a:rPr lang="zh-CN" altLang="en-US" sz="2200" b="1">
                  <a:solidFill>
                    <a:srgbClr val="FF33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图像增强</a:t>
              </a:r>
            </a:p>
          </p:txBody>
        </p:sp>
      </p:grp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30200" y="319088"/>
            <a:ext cx="7620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图形和图像处理</a:t>
            </a:r>
          </a:p>
          <a:p>
            <a:pPr marL="0" indent="0" eaLnBrk="1" hangingPunct="1">
              <a:spcBef>
                <a:spcPct val="20000"/>
              </a:spcBef>
              <a:buClr>
                <a:srgbClr val="FF3300"/>
              </a:buClr>
              <a:defRPr/>
            </a:pPr>
            <a:endParaRPr kumimoji="1" lang="en-US" altLang="zh-CN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4278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116013"/>
            <a:ext cx="38481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116013"/>
            <a:ext cx="4614863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ChangeArrowheads="1"/>
          </p:cNvSpPr>
          <p:nvPr/>
        </p:nvSpPr>
        <p:spPr bwMode="auto">
          <a:xfrm>
            <a:off x="395288" y="260350"/>
            <a:ext cx="7620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语音</a:t>
            </a:r>
            <a:r>
              <a:rPr kumimoji="1" lang="en-US" altLang="zh-CN" sz="4000" b="1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声信号处理</a:t>
            </a:r>
            <a:endParaRPr kumimoji="1" lang="en-US" altLang="zh-CN" sz="4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5299" name="Picture 5" descr="http://www.starkey.com.cn/pic/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13" y="5516563"/>
            <a:ext cx="10382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6" descr="http://www.starkey.com.cn/pic/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5516563"/>
            <a:ext cx="10382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7" descr="http://www.starkey.com.cn/pic/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5538788"/>
            <a:ext cx="10382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8" descr="http://www.starkey.com.cn/pic/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562600"/>
            <a:ext cx="10382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3" y="1116013"/>
            <a:ext cx="530860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3" y="2205038"/>
            <a:ext cx="53086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文本框 11"/>
          <p:cNvSpPr txBox="1">
            <a:spLocks noChangeArrowheads="1"/>
          </p:cNvSpPr>
          <p:nvPr/>
        </p:nvSpPr>
        <p:spPr bwMode="auto">
          <a:xfrm>
            <a:off x="395288" y="1165225"/>
            <a:ext cx="273685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语音识别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语音合成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语音编码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语音增强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自然语言处理</a:t>
            </a:r>
          </a:p>
        </p:txBody>
      </p:sp>
      <p:pic>
        <p:nvPicPr>
          <p:cNvPr id="55306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421063"/>
            <a:ext cx="32575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576638"/>
            <a:ext cx="4684713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469900" y="298450"/>
            <a:ext cx="7620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kumimoji="1" lang="zh-CN" altLang="en-US" sz="40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雷达</a:t>
            </a:r>
            <a:r>
              <a:rPr kumimoji="1" lang="en-US" altLang="zh-CN" sz="40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kumimoji="1" lang="zh-CN" altLang="en-US" sz="40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声呐（</a:t>
            </a:r>
            <a:r>
              <a:rPr kumimoji="1" lang="en-US" altLang="zh-CN" sz="40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Radar/Sonar </a:t>
            </a:r>
            <a:r>
              <a:rPr kumimoji="1" lang="zh-CN" altLang="en-US" sz="40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kumimoji="1" lang="en-US" altLang="zh-CN" sz="4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6323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3962400"/>
            <a:ext cx="3792538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095375"/>
            <a:ext cx="3819525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3962400"/>
            <a:ext cx="37973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onar1.mp3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2133600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图片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1095375"/>
            <a:ext cx="3773487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尾流自导鱼雷演示.mp4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4365625"/>
            <a:ext cx="4318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/>
          <p:cNvSpPr>
            <a:spLocks noChangeArrowheads="1"/>
          </p:cNvSpPr>
          <p:nvPr/>
        </p:nvSpPr>
        <p:spPr bwMode="auto">
          <a:xfrm>
            <a:off x="320675" y="288925"/>
            <a:ext cx="7620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程控交换机</a:t>
            </a:r>
            <a:endParaRPr kumimoji="1" lang="en-US" altLang="zh-CN" sz="4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7347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041400"/>
            <a:ext cx="44862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00500"/>
            <a:ext cx="4249737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矩形 5"/>
          <p:cNvSpPr>
            <a:spLocks noChangeArrowheads="1"/>
          </p:cNvSpPr>
          <p:nvPr/>
        </p:nvSpPr>
        <p:spPr bwMode="auto">
          <a:xfrm>
            <a:off x="395288" y="1354138"/>
            <a:ext cx="3671887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存储程序控制交换机</a:t>
            </a:r>
            <a:r>
              <a:rPr lang="en-US" altLang="zh-CN" sz="200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PBX</a:t>
            </a:r>
            <a:r>
              <a:rPr lang="zh-CN" altLang="en-US" sz="200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stored program control telephone switching system</a:t>
            </a:r>
          </a:p>
          <a:p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程控电话交换机组成：硬件包括话路部分、控制部分和输入输出部分。软件包括程序部分和数据部分</a:t>
            </a: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6100" y="285750"/>
            <a:ext cx="7620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  <a:defRPr/>
            </a:pP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4G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5G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和智能手机（无线通信）</a:t>
            </a:r>
            <a:endParaRPr lang="zh-CN" altLang="en-US" sz="4000" dirty="0"/>
          </a:p>
          <a:p>
            <a:pPr marL="0" indent="0" eaLnBrk="1" hangingPunct="1">
              <a:spcBef>
                <a:spcPct val="20000"/>
              </a:spcBef>
              <a:buClr>
                <a:srgbClr val="FF3300"/>
              </a:buClr>
              <a:defRPr/>
            </a:pPr>
            <a:endParaRPr kumimoji="1" lang="en-US" altLang="zh-CN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8313" y="1125538"/>
            <a:ext cx="5256212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4G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TD-LTE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FDD-LTE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5G</a:t>
            </a:r>
            <a:r>
              <a:rPr lang="zh-CN" altLang="en-US" sz="24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：理论最高传输速度可达每秒数十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Gb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2020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年以后</a:t>
            </a:r>
          </a:p>
        </p:txBody>
      </p:sp>
      <p:pic>
        <p:nvPicPr>
          <p:cNvPr id="58372" name="Picture 11" descr="图3: 5G通用平台解决方案框图，采用多核CPU处理+FPGA阵列架构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2552700"/>
            <a:ext cx="3887787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13" descr="http://img.huafans.cn/data/attachment/forum/201602/23/074114ne5ap9wylhpwe4w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1066800"/>
            <a:ext cx="2254250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8" descr="苹果发布iPhone 7/7 Plus 国行版5388元起售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4092575"/>
            <a:ext cx="3971925" cy="26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835150" y="1125538"/>
          <a:ext cx="4465638" cy="187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name="Photo Editor 照片" r:id="rId3" imgW="4290060" imgH="1798320" progId="MSPhotoEd.3">
                  <p:embed/>
                </p:oleObj>
              </mc:Choice>
              <mc:Fallback>
                <p:oleObj name="Photo Editor 照片" r:id="rId3" imgW="4290060" imgH="1798320" progId="MSPhotoEd.3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125538"/>
                        <a:ext cx="4465638" cy="187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481013" y="333375"/>
            <a:ext cx="7620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kumimoji="1" lang="en-US" altLang="zh-CN" sz="40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ADSL</a:t>
            </a:r>
            <a:r>
              <a:rPr kumimoji="1" lang="zh-CN" altLang="en-US" sz="4000" b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、光纤宽带</a:t>
            </a:r>
            <a:endParaRPr kumimoji="1" lang="en-US" altLang="zh-CN" sz="4000" b="1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9396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429000"/>
            <a:ext cx="403701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3095625"/>
            <a:ext cx="3976688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62"/>
          <p:cNvGrpSpPr/>
          <p:nvPr/>
        </p:nvGrpSpPr>
        <p:grpSpPr bwMode="auto">
          <a:xfrm>
            <a:off x="995363" y="1268413"/>
            <a:ext cx="7083425" cy="4071937"/>
            <a:chOff x="478" y="1248"/>
            <a:chExt cx="4514" cy="2569"/>
          </a:xfrm>
        </p:grpSpPr>
        <p:sp>
          <p:nvSpPr>
            <p:cNvPr id="11270" name="Text Box 63"/>
            <p:cNvSpPr txBox="1">
              <a:spLocks noChangeArrowheads="1"/>
            </p:cNvSpPr>
            <p:nvPr/>
          </p:nvSpPr>
          <p:spPr bwMode="auto">
            <a:xfrm>
              <a:off x="1768" y="3504"/>
              <a:ext cx="2642" cy="265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000000"/>
              </a:solidFill>
              <a:miter lim="800000"/>
            </a:ln>
            <a:effectLst>
              <a:outerShdw dist="45791" dir="2021404" algn="ctr" rotWithShape="0">
                <a:srgbClr val="C0C0C0"/>
              </a:outerShdw>
            </a:effectLst>
          </p:spPr>
          <p:txBody>
            <a:bodyPr lIns="98124" tIns="49062" rIns="98124" bIns="49062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离散时间信号与系统（时域）</a:t>
              </a:r>
              <a:endParaRPr kumimoji="1" lang="en-US" altLang="zh-CN" sz="20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71" name="Text Box 64"/>
            <p:cNvSpPr txBox="1">
              <a:spLocks noChangeArrowheads="1"/>
            </p:cNvSpPr>
            <p:nvPr/>
          </p:nvSpPr>
          <p:spPr bwMode="auto">
            <a:xfrm>
              <a:off x="1197" y="2891"/>
              <a:ext cx="3442" cy="265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000000"/>
              </a:solidFill>
              <a:miter lim="800000"/>
            </a:ln>
            <a:effectLst>
              <a:outerShdw dist="45791" dir="2021404" algn="ctr" rotWithShape="0">
                <a:srgbClr val="C0C0C0"/>
              </a:outerShdw>
            </a:effectLst>
          </p:spPr>
          <p:txBody>
            <a:bodyPr lIns="98124" tIns="49062" rIns="98124" bIns="49062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序列的变换域分析（傅立叶变换、</a:t>
              </a:r>
              <a:r>
                <a:rPr kumimoji="1" lang="en-US" altLang="zh-CN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z</a:t>
              </a:r>
              <a:r>
                <a:rPr kumimoji="1" lang="zh-CN" altLang="en-US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变换）</a:t>
              </a:r>
              <a:endParaRPr kumimoji="1" lang="en-US" altLang="zh-CN" sz="20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72" name="Text Box 65"/>
            <p:cNvSpPr txBox="1">
              <a:spLocks noChangeArrowheads="1"/>
            </p:cNvSpPr>
            <p:nvPr/>
          </p:nvSpPr>
          <p:spPr bwMode="auto">
            <a:xfrm>
              <a:off x="922" y="2256"/>
              <a:ext cx="1862" cy="265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000000"/>
              </a:solidFill>
              <a:miter lim="800000"/>
            </a:ln>
            <a:effectLst>
              <a:outerShdw dist="45791" dir="2021404" algn="ctr" rotWithShape="0">
                <a:srgbClr val="C0C0C0"/>
              </a:outerShdw>
            </a:effectLst>
          </p:spPr>
          <p:txBody>
            <a:bodyPr lIns="98124" tIns="49062" rIns="98124" bIns="49062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离散傅立叶变换</a:t>
              </a:r>
              <a:endParaRPr kumimoji="1" lang="en-US" altLang="zh-CN" sz="20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73" name="Text Box 66"/>
            <p:cNvSpPr txBox="1">
              <a:spLocks noChangeArrowheads="1"/>
            </p:cNvSpPr>
            <p:nvPr/>
          </p:nvSpPr>
          <p:spPr bwMode="auto">
            <a:xfrm>
              <a:off x="922" y="1680"/>
              <a:ext cx="1862" cy="265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000000"/>
              </a:solidFill>
              <a:miter lim="800000"/>
            </a:ln>
            <a:effectLst>
              <a:outerShdw dist="45791" dir="2021404" algn="ctr" rotWithShape="0">
                <a:srgbClr val="C0C0C0"/>
              </a:outerShdw>
            </a:effectLst>
          </p:spPr>
          <p:txBody>
            <a:bodyPr lIns="98124" tIns="49062" rIns="98124" bIns="49062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快速傅立叶变换</a:t>
              </a:r>
              <a:endParaRPr kumimoji="1" lang="en-US" altLang="zh-CN" sz="20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74" name="Text Box 67"/>
            <p:cNvSpPr txBox="1">
              <a:spLocks noChangeArrowheads="1"/>
            </p:cNvSpPr>
            <p:nvPr/>
          </p:nvSpPr>
          <p:spPr bwMode="auto">
            <a:xfrm>
              <a:off x="3168" y="1248"/>
              <a:ext cx="1824" cy="265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000000"/>
              </a:solidFill>
              <a:miter lim="800000"/>
            </a:ln>
            <a:effectLst>
              <a:outerShdw dist="45791" dir="2021404" algn="ctr" rotWithShape="0">
                <a:srgbClr val="C0C0C0"/>
              </a:outerShdw>
            </a:effectLst>
          </p:spPr>
          <p:txBody>
            <a:bodyPr lIns="98124" tIns="49062" rIns="98124" bIns="49062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FIR</a:t>
              </a:r>
              <a:r>
                <a:rPr kumimoji="1" lang="zh-CN" altLang="en-US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滤波器设计</a:t>
              </a:r>
              <a:endParaRPr kumimoji="1" lang="en-US" altLang="zh-CN" sz="20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75" name="Text Box 68"/>
            <p:cNvSpPr txBox="1">
              <a:spLocks noChangeArrowheads="1"/>
            </p:cNvSpPr>
            <p:nvPr/>
          </p:nvSpPr>
          <p:spPr bwMode="auto">
            <a:xfrm>
              <a:off x="3168" y="1776"/>
              <a:ext cx="1824" cy="265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000000"/>
              </a:solidFill>
              <a:miter lim="800000"/>
            </a:ln>
            <a:effectLst>
              <a:outerShdw dist="45791" dir="2021404" algn="ctr" rotWithShape="0">
                <a:srgbClr val="C0C0C0"/>
              </a:outerShdw>
            </a:effectLst>
          </p:spPr>
          <p:txBody>
            <a:bodyPr lIns="98124" tIns="49062" rIns="98124" bIns="49062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IIR</a:t>
              </a:r>
              <a:r>
                <a:rPr kumimoji="1" lang="zh-CN" altLang="en-US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滤波器设计</a:t>
              </a:r>
              <a:endParaRPr kumimoji="1" lang="en-US" altLang="zh-CN" sz="20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76" name="Text Box 69"/>
            <p:cNvSpPr txBox="1">
              <a:spLocks noChangeArrowheads="1"/>
            </p:cNvSpPr>
            <p:nvPr/>
          </p:nvSpPr>
          <p:spPr bwMode="auto">
            <a:xfrm>
              <a:off x="3168" y="2304"/>
              <a:ext cx="1824" cy="265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000000"/>
              </a:solidFill>
              <a:miter lim="800000"/>
            </a:ln>
            <a:effectLst>
              <a:outerShdw dist="45791" dir="2021404" algn="ctr" rotWithShape="0">
                <a:srgbClr val="C0C0C0"/>
              </a:outerShdw>
            </a:effectLst>
          </p:spPr>
          <p:txBody>
            <a:bodyPr lIns="98124" tIns="49062" rIns="98124" bIns="49062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数字滤波器基本结构</a:t>
              </a:r>
              <a:endParaRPr kumimoji="1" lang="en-US" altLang="zh-CN" sz="2000" b="1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277" name="Text Box 70"/>
            <p:cNvSpPr txBox="1">
              <a:spLocks noChangeArrowheads="1"/>
            </p:cNvSpPr>
            <p:nvPr/>
          </p:nvSpPr>
          <p:spPr bwMode="auto">
            <a:xfrm>
              <a:off x="478" y="1321"/>
              <a:ext cx="322" cy="2496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000000"/>
              </a:solidFill>
              <a:miter lim="800000"/>
            </a:ln>
            <a:effectLst>
              <a:outerShdw dist="45791" dir="2021404" algn="ctr" rotWithShape="0">
                <a:srgbClr val="C0C0C0"/>
              </a:outerShdw>
            </a:effectLst>
          </p:spPr>
          <p:txBody>
            <a:bodyPr vert="eaVert" lIns="98124" tIns="49062" rIns="98124" bIns="49062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zh-CN" altLang="en-US" sz="2000" b="1">
                  <a:solidFill>
                    <a:srgbClr val="FFFFFF"/>
                  </a:solidFill>
                  <a:latin typeface="楷体_GB2312" pitchFamily="49" charset="-122"/>
                  <a:ea typeface="楷体_GB2312" pitchFamily="49" charset="-122"/>
                </a:rPr>
                <a:t>绪论</a:t>
              </a:r>
              <a:endPara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78" name="AutoShape 72"/>
            <p:cNvSpPr>
              <a:spLocks noChangeArrowheads="1"/>
            </p:cNvSpPr>
            <p:nvPr/>
          </p:nvSpPr>
          <p:spPr bwMode="auto">
            <a:xfrm>
              <a:off x="2520" y="3192"/>
              <a:ext cx="529" cy="336"/>
            </a:xfrm>
            <a:prstGeom prst="upArrow">
              <a:avLst>
                <a:gd name="adj1" fmla="val 50000"/>
                <a:gd name="adj2" fmla="val 25000"/>
              </a:avLst>
            </a:prstGeom>
            <a:noFill/>
            <a:ln>
              <a:noFill/>
            </a:ln>
            <a:effectLst>
              <a:outerShdw dist="45791" dir="2021404" algn="ctr" rotWithShape="0">
                <a:srgbClr val="C0C0C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124" tIns="49062" rIns="98124" bIns="49062" anchor="ctr"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5143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8572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2001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1543050" indent="-1714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0002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4574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29146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371850" indent="-17145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15000"/>
                </a:spcBef>
                <a:spcAft>
                  <a:spcPct val="15000"/>
                </a:spcAft>
                <a:buClr>
                  <a:srgbClr val="FF00FF"/>
                </a:buClr>
                <a:buSzPct val="80000"/>
                <a:buFont typeface="Wingdings" panose="05000000000000000000" pitchFamily="2" charset="2"/>
                <a:buChar char="v"/>
              </a:pPr>
              <a:endParaRPr kumimoji="1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79" name="Line 75"/>
            <p:cNvSpPr>
              <a:spLocks noChangeShapeType="1"/>
            </p:cNvSpPr>
            <p:nvPr/>
          </p:nvSpPr>
          <p:spPr bwMode="auto">
            <a:xfrm>
              <a:off x="2976" y="1344"/>
              <a:ext cx="0" cy="153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</a:ln>
            <a:effectLst>
              <a:outerShdw dist="45791" dir="2021404" algn="ctr" rotWithShape="0">
                <a:srgbClr val="C0C0C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8124" tIns="49062" rIns="98124" bIns="49062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280" name="Line 76"/>
            <p:cNvSpPr>
              <a:spLocks noChangeShapeType="1"/>
            </p:cNvSpPr>
            <p:nvPr/>
          </p:nvSpPr>
          <p:spPr bwMode="auto">
            <a:xfrm>
              <a:off x="2976" y="1344"/>
              <a:ext cx="1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ffectLst>
              <a:outerShdw dist="45791" dir="2021404" algn="ctr" rotWithShape="0">
                <a:srgbClr val="C0C0C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8124" tIns="49062" rIns="98124" bIns="49062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281" name="Line 77"/>
            <p:cNvSpPr>
              <a:spLocks noChangeShapeType="1"/>
            </p:cNvSpPr>
            <p:nvPr/>
          </p:nvSpPr>
          <p:spPr bwMode="auto">
            <a:xfrm>
              <a:off x="2976" y="1872"/>
              <a:ext cx="1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ffectLst>
              <a:outerShdw dist="45791" dir="2021404" algn="ctr" rotWithShape="0">
                <a:srgbClr val="C0C0C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8124" tIns="49062" rIns="98124" bIns="49062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282" name="Line 78"/>
            <p:cNvSpPr>
              <a:spLocks noChangeShapeType="1"/>
            </p:cNvSpPr>
            <p:nvPr/>
          </p:nvSpPr>
          <p:spPr bwMode="auto">
            <a:xfrm>
              <a:off x="2976" y="2448"/>
              <a:ext cx="1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ffectLst>
              <a:outerShdw dist="45791" dir="2021404" algn="ctr" rotWithShape="0">
                <a:srgbClr val="C0C0C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8124" tIns="49062" rIns="98124" bIns="49062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1267" name="AutoShape 74"/>
          <p:cNvSpPr>
            <a:spLocks noChangeArrowheads="1"/>
          </p:cNvSpPr>
          <p:nvPr/>
        </p:nvSpPr>
        <p:spPr bwMode="auto">
          <a:xfrm>
            <a:off x="2943225" y="2417763"/>
            <a:ext cx="76200" cy="374650"/>
          </a:xfrm>
          <a:prstGeom prst="upArrow">
            <a:avLst>
              <a:gd name="adj1" fmla="val 50000"/>
              <a:gd name="adj2" fmla="val 125284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C0C0C0"/>
            </a:outerShdw>
          </a:effectLst>
        </p:spPr>
        <p:txBody>
          <a:bodyPr wrap="none" lIns="98124" tIns="49062" rIns="98124" bIns="49062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</a:pPr>
            <a:endParaRPr kumimoji="1"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8" name="AutoShape 74"/>
          <p:cNvSpPr>
            <a:spLocks noChangeArrowheads="1"/>
          </p:cNvSpPr>
          <p:nvPr/>
        </p:nvSpPr>
        <p:spPr bwMode="auto">
          <a:xfrm>
            <a:off x="2919413" y="3371850"/>
            <a:ext cx="76200" cy="373063"/>
          </a:xfrm>
          <a:prstGeom prst="upArrow">
            <a:avLst>
              <a:gd name="adj1" fmla="val 50000"/>
              <a:gd name="adj2" fmla="val 12475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C0C0C0"/>
            </a:outerShdw>
          </a:effectLst>
        </p:spPr>
        <p:txBody>
          <a:bodyPr wrap="none" lIns="98124" tIns="49062" rIns="98124" bIns="49062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</a:pPr>
            <a:endParaRPr kumimoji="1"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69" name="AutoShape 74"/>
          <p:cNvSpPr>
            <a:spLocks noChangeArrowheads="1"/>
          </p:cNvSpPr>
          <p:nvPr/>
        </p:nvSpPr>
        <p:spPr bwMode="auto">
          <a:xfrm>
            <a:off x="4860925" y="4387850"/>
            <a:ext cx="76200" cy="373063"/>
          </a:xfrm>
          <a:prstGeom prst="upArrow">
            <a:avLst>
              <a:gd name="adj1" fmla="val 50000"/>
              <a:gd name="adj2" fmla="val 12475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>
            <a:outerShdw dist="45791" dir="2021404" algn="ctr" rotWithShape="0">
              <a:srgbClr val="C0C0C0"/>
            </a:outerShdw>
          </a:effectLst>
        </p:spPr>
        <p:txBody>
          <a:bodyPr wrap="none" lIns="98124" tIns="49062" rIns="98124" bIns="49062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</a:pPr>
            <a:endParaRPr kumimoji="1" lang="zh-CN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2155825"/>
            <a:ext cx="8496300" cy="3937000"/>
          </a:xfrm>
        </p:spPr>
      </p:pic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468313" y="411163"/>
            <a:ext cx="7620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数码相机（光信息处理）</a:t>
            </a:r>
            <a:endParaRPr kumimoji="1" lang="en-US" altLang="zh-CN" sz="4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0420" name="Object 5"/>
          <p:cNvGraphicFramePr>
            <a:graphicFrameLocks noChangeAspect="1"/>
          </p:cNvGraphicFramePr>
          <p:nvPr/>
        </p:nvGraphicFramePr>
        <p:xfrm>
          <a:off x="4643438" y="1484313"/>
          <a:ext cx="2962275" cy="217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4" name="Photo Editor 照片" r:id="rId4" imgW="1783080" imgH="1424940" progId="MSPhotoEd.3">
                  <p:embed/>
                </p:oleObj>
              </mc:Choice>
              <mc:Fallback>
                <p:oleObj name="Photo Editor 照片" r:id="rId4" imgW="1783080" imgH="142494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484313"/>
                        <a:ext cx="2962275" cy="217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ChangeArrowheads="1"/>
          </p:cNvSpPr>
          <p:nvPr/>
        </p:nvSpPr>
        <p:spPr bwMode="auto">
          <a:xfrm>
            <a:off x="250825" y="115888"/>
            <a:ext cx="7620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kumimoji="1" lang="en-US" altLang="zh-CN" sz="4000" b="1">
                <a:latin typeface="楷体" panose="02010609060101010101" pitchFamily="49" charset="-122"/>
                <a:ea typeface="楷体" panose="02010609060101010101" pitchFamily="49" charset="-122"/>
              </a:rPr>
              <a:t>HDTV(</a:t>
            </a: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高清数字电视</a:t>
            </a:r>
            <a:r>
              <a:rPr kumimoji="1" lang="en-US" altLang="zh-CN" sz="4000" b="1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</p:txBody>
      </p:sp>
      <p:pic>
        <p:nvPicPr>
          <p:cNvPr id="61443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8" y="846138"/>
            <a:ext cx="4164012" cy="277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3749675"/>
            <a:ext cx="4148137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855663"/>
            <a:ext cx="4146550" cy="27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749675"/>
            <a:ext cx="4164013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930275"/>
            <a:ext cx="4164012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8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3833813"/>
            <a:ext cx="4157662" cy="27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9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941388"/>
            <a:ext cx="41465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0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833813"/>
            <a:ext cx="4164013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7242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395288" y="260350"/>
            <a:ext cx="7620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v"/>
            </a:pP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生物医学工程</a:t>
            </a:r>
            <a:endParaRPr kumimoji="1" lang="en-US" altLang="zh-CN" sz="40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xfrm>
            <a:off x="539750" y="2420938"/>
            <a:ext cx="7886700" cy="1325562"/>
          </a:xfrm>
        </p:spPr>
        <p:txBody>
          <a:bodyPr/>
          <a:lstStyle/>
          <a:p>
            <a:pPr algn="ctr" eaLnBrk="1" hangingPunct="1"/>
            <a:r>
              <a:rPr lang="en-US" altLang="zh-CN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1.5</a:t>
            </a:r>
            <a:r>
              <a:rPr lang="zh-CN" altLang="en-US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r>
              <a:rPr lang="zh-CN" altLang="en-US" sz="5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的研究进展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179388" y="115888"/>
            <a:ext cx="8820150" cy="873125"/>
          </a:xfrm>
        </p:spPr>
        <p:txBody>
          <a:bodyPr/>
          <a:lstStyle/>
          <a:p>
            <a:pPr eaLnBrk="1" hangingPunct="1"/>
            <a:r>
              <a:rPr lang="en-US" altLang="zh-CN" sz="40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SFFT</a:t>
            </a:r>
            <a:r>
              <a:rPr lang="zh-CN" altLang="en-US" sz="40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4000" b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Sparse Fast Fourier Transform</a:t>
            </a:r>
            <a:endParaRPr lang="zh-CN" altLang="en-US" sz="4000" b="1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4515" name="矩形 4"/>
          <p:cNvSpPr>
            <a:spLocks noChangeArrowheads="1"/>
          </p:cNvSpPr>
          <p:nvPr/>
        </p:nvSpPr>
        <p:spPr bwMode="auto">
          <a:xfrm>
            <a:off x="420688" y="3070225"/>
            <a:ext cx="7543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SFFT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：更快的快速傅立叶变换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开发并于</a:t>
            </a: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年发布</a:t>
            </a:r>
            <a:endParaRPr lang="en-US" altLang="zh-CN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网址：http://groups.csail.mit.edu/netmit/sFFT/index.html</a:t>
            </a:r>
          </a:p>
        </p:txBody>
      </p:sp>
      <p:sp>
        <p:nvSpPr>
          <p:cNvPr id="64516" name="文本框 17"/>
          <p:cNvSpPr txBox="1">
            <a:spLocks noChangeArrowheads="1"/>
          </p:cNvSpPr>
          <p:nvPr/>
        </p:nvSpPr>
        <p:spPr bwMode="auto">
          <a:xfrm>
            <a:off x="595313" y="2587625"/>
            <a:ext cx="1296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^2)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17" name="文本框 18"/>
          <p:cNvSpPr txBox="1">
            <a:spLocks noChangeArrowheads="1"/>
          </p:cNvSpPr>
          <p:nvPr/>
        </p:nvSpPr>
        <p:spPr bwMode="auto">
          <a:xfrm>
            <a:off x="2682875" y="2601913"/>
            <a:ext cx="1296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18" name="文本框 19"/>
          <p:cNvSpPr txBox="1">
            <a:spLocks noChangeArrowheads="1"/>
          </p:cNvSpPr>
          <p:nvPr/>
        </p:nvSpPr>
        <p:spPr bwMode="auto">
          <a:xfrm>
            <a:off x="4330700" y="2646363"/>
            <a:ext cx="1798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&lt;&lt;</a:t>
            </a:r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519" name="组合 34"/>
          <p:cNvGrpSpPr/>
          <p:nvPr/>
        </p:nvGrpSpPr>
        <p:grpSpPr bwMode="auto">
          <a:xfrm>
            <a:off x="579438" y="1874838"/>
            <a:ext cx="6767512" cy="650875"/>
            <a:chOff x="579377" y="2528646"/>
            <a:chExt cx="6767107" cy="650062"/>
          </a:xfrm>
        </p:grpSpPr>
        <p:sp>
          <p:nvSpPr>
            <p:cNvPr id="6" name="流程图: 过程 5"/>
            <p:cNvSpPr/>
            <p:nvPr/>
          </p:nvSpPr>
          <p:spPr>
            <a:xfrm>
              <a:off x="579377" y="2528646"/>
              <a:ext cx="1208015" cy="64847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DFT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箭头连接符 9"/>
            <p:cNvCxnSpPr>
              <a:stCxn id="6" idx="3"/>
              <a:endCxn id="11" idx="1"/>
            </p:cNvCxnSpPr>
            <p:nvPr/>
          </p:nvCxnSpPr>
          <p:spPr>
            <a:xfrm>
              <a:off x="1787392" y="2852091"/>
              <a:ext cx="752430" cy="317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流程图: 过程 10"/>
            <p:cNvSpPr/>
            <p:nvPr/>
          </p:nvSpPr>
          <p:spPr>
            <a:xfrm>
              <a:off x="2539822" y="2530231"/>
              <a:ext cx="1152456" cy="648477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箭头连接符 11"/>
            <p:cNvCxnSpPr>
              <a:stCxn id="11" idx="3"/>
              <a:endCxn id="13" idx="1"/>
            </p:cNvCxnSpPr>
            <p:nvPr/>
          </p:nvCxnSpPr>
          <p:spPr>
            <a:xfrm flipV="1">
              <a:off x="3692278" y="2852091"/>
              <a:ext cx="863548" cy="317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过程 12"/>
            <p:cNvSpPr/>
            <p:nvPr/>
          </p:nvSpPr>
          <p:spPr>
            <a:xfrm>
              <a:off x="4555826" y="2528646"/>
              <a:ext cx="1079435" cy="64847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SFFT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>
              <a:stCxn id="13" idx="3"/>
              <a:endCxn id="22" idx="1"/>
            </p:cNvCxnSpPr>
            <p:nvPr/>
          </p:nvCxnSpPr>
          <p:spPr>
            <a:xfrm>
              <a:off x="5635261" y="2852091"/>
              <a:ext cx="77465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流程图: 过程 21"/>
            <p:cNvSpPr/>
            <p:nvPr/>
          </p:nvSpPr>
          <p:spPr>
            <a:xfrm>
              <a:off x="6409915" y="2528646"/>
              <a:ext cx="936569" cy="648476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520" name="文本框 33"/>
          <p:cNvSpPr txBox="1">
            <a:spLocks noChangeArrowheads="1"/>
          </p:cNvSpPr>
          <p:nvPr/>
        </p:nvSpPr>
        <p:spPr bwMode="auto">
          <a:xfrm>
            <a:off x="379413" y="969963"/>
            <a:ext cx="4281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离散傅立叶变换的发展：</a:t>
            </a:r>
          </a:p>
        </p:txBody>
      </p:sp>
      <p:pic>
        <p:nvPicPr>
          <p:cNvPr id="64521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3781425"/>
            <a:ext cx="39084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2" name="矩形 38"/>
          <p:cNvSpPr>
            <a:spLocks noChangeArrowheads="1"/>
          </p:cNvSpPr>
          <p:nvPr/>
        </p:nvSpPr>
        <p:spPr bwMode="auto">
          <a:xfrm>
            <a:off x="1331913" y="6372225"/>
            <a:ext cx="61960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Piotr Indyk, Dina Katabi, Eric Price, and Haitham Hassanieh</a:t>
            </a:r>
            <a:endParaRPr lang="zh-CN" altLang="en-US"/>
          </a:p>
        </p:txBody>
      </p:sp>
      <p:sp>
        <p:nvSpPr>
          <p:cNvPr id="64523" name="文本框 18"/>
          <p:cNvSpPr txBox="1">
            <a:spLocks noChangeArrowheads="1"/>
          </p:cNvSpPr>
          <p:nvPr/>
        </p:nvSpPr>
        <p:spPr bwMode="auto">
          <a:xfrm>
            <a:off x="2466975" y="1557338"/>
            <a:ext cx="1296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1965</a:t>
            </a:r>
            <a:r>
              <a:rPr lang="zh-CN" alt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</a:p>
        </p:txBody>
      </p:sp>
      <p:sp>
        <p:nvSpPr>
          <p:cNvPr id="64524" name="文本框 18"/>
          <p:cNvSpPr txBox="1">
            <a:spLocks noChangeArrowheads="1"/>
          </p:cNvSpPr>
          <p:nvPr/>
        </p:nvSpPr>
        <p:spPr bwMode="auto">
          <a:xfrm>
            <a:off x="4446588" y="1571625"/>
            <a:ext cx="1296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/>
            <a:r>
              <a:rPr lang="en-US" altLang="zh-CN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zh-CN" alt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文本框 4"/>
          <p:cNvSpPr txBox="1">
            <a:spLocks noChangeArrowheads="1"/>
          </p:cNvSpPr>
          <p:nvPr/>
        </p:nvSpPr>
        <p:spPr bwMode="auto">
          <a:xfrm>
            <a:off x="206375" y="246063"/>
            <a:ext cx="487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 sz="4000">
                <a:latin typeface="楷体" panose="02010609060101010101" pitchFamily="49" charset="-122"/>
                <a:ea typeface="楷体" panose="02010609060101010101" pitchFamily="49" charset="-122"/>
              </a:rPr>
              <a:t>SFFT</a:t>
            </a:r>
            <a:r>
              <a:rPr lang="zh-CN" altLang="en-US" sz="4000">
                <a:latin typeface="楷体" panose="02010609060101010101" pitchFamily="49" charset="-122"/>
                <a:ea typeface="楷体" panose="02010609060101010101" pitchFamily="49" charset="-122"/>
              </a:rPr>
              <a:t>的硬件实现：</a:t>
            </a:r>
          </a:p>
        </p:txBody>
      </p:sp>
      <p:pic>
        <p:nvPicPr>
          <p:cNvPr id="65539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096963"/>
            <a:ext cx="5040313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矩形 6"/>
          <p:cNvSpPr>
            <a:spLocks noChangeArrowheads="1"/>
          </p:cNvSpPr>
          <p:nvPr/>
        </p:nvSpPr>
        <p:spPr bwMode="auto">
          <a:xfrm>
            <a:off x="323850" y="1430338"/>
            <a:ext cx="3168650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VLSI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 implementation of SFFT: The chip implements a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746,496-point SFFT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, in 0.6mm^2 of silicon area. At 0.66V, it consumes 0.4pJ/sample and has an effective throughput of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36GS/s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zh-CN" altLang="en-US"/>
          </a:p>
        </p:txBody>
      </p:sp>
      <p:sp>
        <p:nvSpPr>
          <p:cNvPr id="65541" name="矩形 7"/>
          <p:cNvSpPr>
            <a:spLocks noChangeArrowheads="1"/>
          </p:cNvSpPr>
          <p:nvPr/>
        </p:nvSpPr>
        <p:spPr bwMode="auto">
          <a:xfrm>
            <a:off x="323850" y="3916363"/>
            <a:ext cx="4103688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A high-throughput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FPGA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 implementation of SFFT: The implementation performs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a million-point sparse Fourier Transform every 1.16 milliseconds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and can process streamed input data at 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0.86GS/s. 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5542" name="Picture 2" descr="FPGA与DSP的区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759200"/>
            <a:ext cx="344805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2349500"/>
            <a:ext cx="7886700" cy="1325563"/>
          </a:xfrm>
        </p:spPr>
        <p:txBody>
          <a:bodyPr/>
          <a:lstStyle/>
          <a:p>
            <a:pPr algn="ctr" eaLnBrk="1" hangingPunct="1"/>
            <a:r>
              <a:rPr lang="zh-CN" altLang="en-US" sz="6600"/>
              <a:t>谢  谢！</a:t>
            </a:r>
            <a:endParaRPr lang="en-US" altLang="zh-CN" sz="6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354263" y="1931988"/>
            <a:ext cx="4724400" cy="4572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C0C0C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8124" tIns="49062" rIns="98124" bIns="49062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endParaRPr kumimoji="1" lang="zh-CN" altLang="zh-CN" sz="26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2506663" y="1703388"/>
            <a:ext cx="3962400" cy="4572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C0C0C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8124" tIns="49062" rIns="98124" bIns="49062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endParaRPr kumimoji="1" lang="zh-CN" altLang="zh-CN" sz="26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258888" y="411163"/>
            <a:ext cx="6697662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100000">
                      <a:srgbClr val="5E7676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 lIns="98124" tIns="49062" rIns="98124" bIns="49062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FontTx/>
              <a:buNone/>
            </a:pP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课程信息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39713" y="2060848"/>
            <a:ext cx="8496300" cy="2770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50000">
                      <a:schemeClr val="bg1"/>
                    </a:gs>
                    <a:gs pos="100000">
                      <a:srgbClr val="CC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 lIns="98124" tIns="49062" rIns="98124" bIns="49062">
            <a:spAutoFit/>
          </a:bodyPr>
          <a:lstStyle>
            <a:defPPr>
              <a:defRPr lang="zh-CN"/>
            </a:defPPr>
            <a:lvl1pPr algn="l" rtl="0" fontAlgn="base"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fontAlgn="t" hangingPunct="1">
              <a:buClrTx/>
              <a:buSzTx/>
              <a:buFontTx/>
              <a:buNone/>
              <a:defRPr/>
            </a:pPr>
            <a:r>
              <a:rPr lang="zh-CN" altLang="en-US" sz="2800" dirty="0" smtClean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</a:t>
            </a:r>
            <a:r>
              <a:rPr lang="zh-CN" altLang="en-US" sz="28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修课程：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信号与系统</a:t>
            </a:r>
          </a:p>
          <a:p>
            <a:pPr eaLnBrk="1" fontAlgn="t" hangingPunct="1"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accent5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后续课程：</a:t>
            </a:r>
            <a:r>
              <a:rPr lang="en-US" altLang="zh-CN" sz="2800" dirty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r>
              <a:rPr lang="zh-CN" altLang="en-US" sz="2800" dirty="0">
                <a:solidFill>
                  <a:srgbClr val="CC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原理及应用、数字图象处理、</a:t>
            </a:r>
            <a:endParaRPr lang="en-US" altLang="zh-CN" sz="2800" dirty="0">
              <a:solidFill>
                <a:srgbClr val="CC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t" hangingPunct="1"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语音信号处理、通信信号处理、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t" hangingPunct="1">
              <a:buClrTx/>
              <a:buSzTx/>
              <a:buFontTx/>
              <a:buNone/>
              <a:defRPr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随机信号处理、统计信号处理、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t" hangingPunct="1"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      现代信号处理、自适应信号处理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3"/>
          <p:cNvSpPr txBox="1">
            <a:spLocks noChangeArrowheads="1"/>
          </p:cNvSpPr>
          <p:nvPr/>
        </p:nvSpPr>
        <p:spPr bwMode="auto">
          <a:xfrm>
            <a:off x="565150" y="444500"/>
            <a:ext cx="7535863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参考教材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395288" y="1341438"/>
            <a:ext cx="8164512" cy="392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C0C0C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</a:pP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S.K.Mitra, 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阔永红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数字信号处理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基于计算机的方法（第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版）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电子工业出版社，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2011.10.</a:t>
            </a:r>
          </a:p>
          <a:p>
            <a:pPr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</a:pP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陈怀琛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数字信号处理教程—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MATLAB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释义与实现（第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版）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电子工业出版社，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2013.8.</a:t>
            </a:r>
            <a:endParaRPr kumimoji="1" lang="zh-CN" altLang="zh-CN" sz="28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</a:pP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高西全，丁玉美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数字信号处理（第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版）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西安电子科技大学出版社，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2013.2.</a:t>
            </a:r>
            <a:endParaRPr kumimoji="1" lang="zh-CN" altLang="zh-CN" sz="28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15000"/>
              </a:spcBef>
              <a:spcAft>
                <a:spcPct val="15000"/>
              </a:spcAft>
              <a:buClr>
                <a:srgbClr val="FF00FF"/>
              </a:buClr>
              <a:buSzPct val="80000"/>
              <a:buFont typeface="Wingdings" panose="05000000000000000000" pitchFamily="2" charset="2"/>
              <a:buChar char="v"/>
            </a:pP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奥本海姆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离散时间信号处理（第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版）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. </a:t>
            </a:r>
            <a:r>
              <a:rPr kumimoji="1" lang="zh-CN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清华大学出版社，</a:t>
            </a:r>
            <a:r>
              <a:rPr kumimoji="1" lang="en-US" altLang="zh-CN" sz="2800" b="1">
                <a:latin typeface="楷体" panose="02010609060101010101" pitchFamily="49" charset="-122"/>
                <a:ea typeface="楷体" panose="02010609060101010101" pitchFamily="49" charset="-122"/>
              </a:rPr>
              <a:t>2015.1.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2"/>
          <p:cNvSpPr>
            <a:spLocks noGrp="1"/>
          </p:cNvSpPr>
          <p:nvPr>
            <p:ph idx="1"/>
          </p:nvPr>
        </p:nvSpPr>
        <p:spPr>
          <a:xfrm>
            <a:off x="539750" y="1490663"/>
            <a:ext cx="7620000" cy="48910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F41B0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理论性强</a:t>
            </a:r>
            <a:r>
              <a:rPr lang="en-US" altLang="zh-CN" sz="3200">
                <a:solidFill>
                  <a:srgbClr val="F41B0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是指在综合应用众多的数学、电路理论、信号、系统和信息等领域知识的基础之上，发展并形成了自己丰富的</a:t>
            </a:r>
            <a:r>
              <a:rPr lang="zh-CN" altLang="en-US" sz="280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理论体系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u"/>
            </a:pP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F41B0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实践性强</a:t>
            </a:r>
            <a:r>
              <a:rPr lang="en-US" altLang="zh-CN" sz="3200">
                <a:solidFill>
                  <a:srgbClr val="F41B0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一方面是指该学科的理论目前已成为众多新兴学科（如现代通信理论、自动控制、模式识别、故障诊断等）的重要理论基础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另一方面是指数字信号处理的应用极其广泛，如在通信、控制、仪表、电力等领域都有着广泛的应用。可以说，凡是和“信号”有关的学科领域都要用到</a:t>
            </a:r>
            <a:r>
              <a:rPr lang="en-US" altLang="zh-CN" sz="28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DSP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339" name="矩形 2"/>
          <p:cNvSpPr>
            <a:spLocks noChangeArrowheads="1"/>
          </p:cNvSpPr>
          <p:nvPr/>
        </p:nvSpPr>
        <p:spPr bwMode="auto">
          <a:xfrm>
            <a:off x="539750" y="620713"/>
            <a:ext cx="342741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b="1">
                <a:latin typeface="楷体" panose="02010609060101010101" pitchFamily="49" charset="-122"/>
                <a:ea typeface="楷体" panose="02010609060101010101" pitchFamily="49" charset="-122"/>
              </a:rPr>
              <a:t>本课程的特点：</a:t>
            </a:r>
            <a:endParaRPr lang="zh-CN" altLang="en-US" sz="3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684213" y="254000"/>
            <a:ext cx="7800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4000" b="1">
                <a:latin typeface="楷体" panose="02010609060101010101" pitchFamily="49" charset="-122"/>
                <a:ea typeface="楷体" panose="02010609060101010101" pitchFamily="49" charset="-122"/>
              </a:rPr>
              <a:t>关于数字信号处理的学习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98438" y="1268413"/>
            <a:ext cx="8772525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kumimoji="1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作为一门课程，学好数字信号处理和学好其他课程有着共同的要求。下面是几点特殊的要求：</a:t>
            </a:r>
          </a:p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kumimoji="1"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kumimoji="1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）特别要注意加深概念的理解，不要只停留在死记数学公式上</a:t>
            </a:r>
          </a:p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kumimoji="1"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kumimoji="1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）通过应用来加深理解和记忆</a:t>
            </a:r>
          </a:p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   特别希望大家在学习的过程中一定要重视利	用 </a:t>
            </a:r>
            <a:endParaRPr kumimoji="1"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80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MATLAB</a:t>
            </a:r>
            <a:r>
              <a:rPr kumimoji="1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来完成实际的信号处理任务</a:t>
            </a:r>
            <a:endParaRPr kumimoji="1"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kumimoji="1"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kumimoji="1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）尽可能的多看一些国外的教科书及有关文献</a:t>
            </a:r>
            <a:endParaRPr kumimoji="1"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kumimoji="1"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kumimoji="1"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）自学：特别是快速学习的能力</a:t>
            </a:r>
            <a:endParaRPr kumimoji="1"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</TotalTime>
  <Words>2370</Words>
  <Application>Microsoft Office PowerPoint</Application>
  <PresentationFormat>全屏显示(4:3)</PresentationFormat>
  <Paragraphs>329</Paragraphs>
  <Slides>56</Slides>
  <Notes>3</Notes>
  <HiddenSlides>0</HiddenSlides>
  <MMClips>2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56</vt:i4>
      </vt:variant>
    </vt:vector>
  </HeadingPairs>
  <TitlesOfParts>
    <vt:vector size="76" baseType="lpstr">
      <vt:lpstr>等线</vt:lpstr>
      <vt:lpstr>等线 Light</vt:lpstr>
      <vt:lpstr>华文楷体</vt:lpstr>
      <vt:lpstr>楷体</vt:lpstr>
      <vt:lpstr>楷体_GB2312</vt:lpstr>
      <vt:lpstr>宋体</vt:lpstr>
      <vt:lpstr>Arial</vt:lpstr>
      <vt:lpstr>Calibri</vt:lpstr>
      <vt:lpstr>Century Gothic</vt:lpstr>
      <vt:lpstr>Garamond</vt:lpstr>
      <vt:lpstr>Times New Roman</vt:lpstr>
      <vt:lpstr>Verdana</vt:lpstr>
      <vt:lpstr>Wingdings</vt:lpstr>
      <vt:lpstr>Wingdings 3</vt:lpstr>
      <vt:lpstr>Office 主题​​</vt:lpstr>
      <vt:lpstr>离子</vt:lpstr>
      <vt:lpstr>PhotoSuite Image</vt:lpstr>
      <vt:lpstr>公式</vt:lpstr>
      <vt:lpstr>Equation</vt:lpstr>
      <vt:lpstr>Photo Editor 照片</vt:lpstr>
      <vt:lpstr>数 字 信 号 处 理 概论   </vt:lpstr>
      <vt:lpstr>主要内容</vt:lpstr>
      <vt:lpstr>1.1 DSP课程简介</vt:lpstr>
      <vt:lpstr>课程内容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1.2 DSP的基本概念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数字信号处理概貌</vt:lpstr>
      <vt:lpstr>PowerPoint 演示文稿</vt:lpstr>
      <vt:lpstr>PowerPoint 演示文稿</vt:lpstr>
      <vt:lpstr>1.3 DSP的基本原理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1.4 DSP的典型应用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1.5 DSP的研究进展</vt:lpstr>
      <vt:lpstr>SFFT：Sparse Fast Fourier Transform</vt:lpstr>
      <vt:lpstr>PowerPoint 演示文稿</vt:lpstr>
      <vt:lpstr>谢  谢！</vt:lpstr>
    </vt:vector>
  </TitlesOfParts>
  <Company>Hubei automotive industries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</dc:title>
  <dc:creator>湛柏明</dc:creator>
  <cp:lastModifiedBy>Park Gong</cp:lastModifiedBy>
  <cp:revision>732</cp:revision>
  <cp:lastPrinted>2113-01-01T00:00:00Z</cp:lastPrinted>
  <dcterms:created xsi:type="dcterms:W3CDTF">2001-05-02T00:17:00Z</dcterms:created>
  <dcterms:modified xsi:type="dcterms:W3CDTF">2018-07-01T07:48:11Z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